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75" r:id="rId13"/>
    <p:sldId id="276" r:id="rId14"/>
    <p:sldId id="274" r:id="rId15"/>
  </p:sldIdLst>
  <p:sldSz cx="9144000" cy="5143500" type="screen16x9"/>
  <p:notesSz cx="6858000" cy="9144000"/>
  <p:embeddedFontLst>
    <p:embeddedFont>
      <p:font typeface="Abadi" panose="020B0604020104020204" pitchFamily="34" charset="0"/>
      <p:regular r:id="rId17"/>
    </p:embeddedFont>
    <p:embeddedFont>
      <p:font typeface="Abadi Extra Light" panose="020B0204020104020204" pitchFamily="34" charset="0"/>
      <p:regular r:id="rId18"/>
    </p:embeddedFont>
    <p:embeddedFont>
      <p:font typeface="Aharoni" panose="02010803020104030203" pitchFamily="2" charset="-79"/>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4F2E46-5A43-4BB6-AC62-D8278778C043}">
  <a:tblStyle styleId="{694F2E46-5A43-4BB6-AC62-D8278778C04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98"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b83abc8891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b83abc889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e622b9395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e622b9395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833dfca3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b833dfca3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b833dfca3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b833dfca3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b833dfca3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b833dfca3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b83abc889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b83abc889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b83abc889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b83abc889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b83abc8891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b83abc8891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b83abc8891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b83abc8891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b83abc8891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b83abc889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274700" y="678125"/>
            <a:ext cx="8520600" cy="133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5000" b="1">
                <a:solidFill>
                  <a:srgbClr val="BB2323"/>
                </a:solidFill>
              </a:rPr>
              <a:t>Capstone Project</a:t>
            </a:r>
            <a:endParaRPr sz="5000" b="1">
              <a:solidFill>
                <a:srgbClr val="BB2323"/>
              </a:solidFill>
            </a:endParaRPr>
          </a:p>
          <a:p>
            <a:pPr marL="0" lvl="0" indent="0" algn="ctr" rtl="0">
              <a:spcBef>
                <a:spcPts val="0"/>
              </a:spcBef>
              <a:spcAft>
                <a:spcPts val="0"/>
              </a:spcAft>
              <a:buNone/>
            </a:pPr>
            <a:r>
              <a:rPr lang="en-GB" sz="5000">
                <a:solidFill>
                  <a:srgbClr val="174796"/>
                </a:solidFill>
              </a:rPr>
              <a:t>Airbnb Booking Analysis</a:t>
            </a:r>
            <a:endParaRPr sz="5000">
              <a:solidFill>
                <a:srgbClr val="174796"/>
              </a:solidFill>
            </a:endParaRPr>
          </a:p>
        </p:txBody>
      </p:sp>
      <p:sp>
        <p:nvSpPr>
          <p:cNvPr id="55" name="Google Shape;55;p13"/>
          <p:cNvSpPr txBox="1"/>
          <p:nvPr/>
        </p:nvSpPr>
        <p:spPr>
          <a:xfrm>
            <a:off x="2440650" y="2538450"/>
            <a:ext cx="4262700" cy="133879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500" b="1" dirty="0">
                <a:solidFill>
                  <a:srgbClr val="174796"/>
                </a:solidFill>
              </a:rPr>
              <a:t> </a:t>
            </a:r>
            <a:endParaRPr sz="2500" b="1" dirty="0">
              <a:solidFill>
                <a:srgbClr val="174796"/>
              </a:solidFill>
            </a:endParaRPr>
          </a:p>
          <a:p>
            <a:pPr marL="0" lvl="0" indent="0" algn="ctr" rtl="0">
              <a:spcBef>
                <a:spcPts val="0"/>
              </a:spcBef>
              <a:spcAft>
                <a:spcPts val="0"/>
              </a:spcAft>
              <a:buNone/>
            </a:pPr>
            <a:r>
              <a:rPr lang="en-IN" sz="2500" b="1" dirty="0">
                <a:solidFill>
                  <a:srgbClr val="174796"/>
                </a:solidFill>
              </a:rPr>
              <a:t>Mihir Bhatia</a:t>
            </a:r>
          </a:p>
          <a:p>
            <a:pPr marL="0" lvl="0" indent="0" algn="ctr" rtl="0">
              <a:spcBef>
                <a:spcPts val="0"/>
              </a:spcBef>
              <a:spcAft>
                <a:spcPts val="0"/>
              </a:spcAft>
              <a:buNone/>
            </a:pPr>
            <a:endParaRPr sz="2500" b="1" dirty="0">
              <a:solidFill>
                <a:srgbClr val="174796"/>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2"/>
          <p:cNvSpPr txBox="1"/>
          <p:nvPr/>
        </p:nvSpPr>
        <p:spPr>
          <a:xfrm>
            <a:off x="333025" y="222025"/>
            <a:ext cx="49290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800" b="1" dirty="0">
                <a:solidFill>
                  <a:srgbClr val="BB2323"/>
                </a:solidFill>
              </a:rPr>
              <a:t>Cancellation Rate</a:t>
            </a:r>
            <a:endParaRPr sz="2800" b="1" dirty="0">
              <a:solidFill>
                <a:srgbClr val="BB2323"/>
              </a:solidFill>
            </a:endParaRPr>
          </a:p>
        </p:txBody>
      </p:sp>
      <p:sp>
        <p:nvSpPr>
          <p:cNvPr id="113" name="Google Shape;113;p22"/>
          <p:cNvSpPr txBox="1"/>
          <p:nvPr/>
        </p:nvSpPr>
        <p:spPr>
          <a:xfrm>
            <a:off x="333025" y="1116767"/>
            <a:ext cx="4692000" cy="1656414"/>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174796"/>
              </a:buClr>
              <a:buSzPts val="1400"/>
              <a:buChar char="●"/>
            </a:pPr>
            <a:r>
              <a:rPr lang="en-US" dirty="0">
                <a:solidFill>
                  <a:schemeClr val="accent1">
                    <a:lumMod val="75000"/>
                  </a:schemeClr>
                </a:solidFill>
              </a:rPr>
              <a:t> Since 66 percent of the hotels were city hotel thus as expected the </a:t>
            </a:r>
            <a:r>
              <a:rPr lang="en-US" dirty="0" err="1">
                <a:solidFill>
                  <a:schemeClr val="accent1">
                    <a:lumMod val="75000"/>
                  </a:schemeClr>
                </a:solidFill>
              </a:rPr>
              <a:t>the</a:t>
            </a:r>
            <a:r>
              <a:rPr lang="en-US" dirty="0">
                <a:solidFill>
                  <a:schemeClr val="accent1">
                    <a:lumMod val="75000"/>
                  </a:schemeClr>
                </a:solidFill>
              </a:rPr>
              <a:t> cancelation in the city hotels were higher but if we take the rate of cancellation into consideration we see that there is not much noticeable difference between the both of them compared to the numbers and weightage.</a:t>
            </a:r>
            <a:endParaRPr dirty="0">
              <a:solidFill>
                <a:schemeClr val="accent1">
                  <a:lumMod val="75000"/>
                </a:schemeClr>
              </a:solidFill>
            </a:endParaRPr>
          </a:p>
        </p:txBody>
      </p:sp>
      <p:pic>
        <p:nvPicPr>
          <p:cNvPr id="4098" name="Picture 2">
            <a:extLst>
              <a:ext uri="{FF2B5EF4-FFF2-40B4-BE49-F238E27FC236}">
                <a16:creationId xmlns:a16="http://schemas.microsoft.com/office/drawing/2014/main" id="{3A5767E0-5A7C-4F94-B5F8-7074519F74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5025" y="749508"/>
            <a:ext cx="3946588" cy="38599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p:nvPr/>
        </p:nvSpPr>
        <p:spPr>
          <a:xfrm>
            <a:off x="88800" y="155400"/>
            <a:ext cx="8987400"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2400" b="1" dirty="0">
                <a:solidFill>
                  <a:srgbClr val="BB2323"/>
                </a:solidFill>
              </a:rPr>
              <a:t>Eda (continued)</a:t>
            </a:r>
            <a:endParaRPr sz="2400" b="1" dirty="0">
              <a:solidFill>
                <a:srgbClr val="BB2323"/>
              </a:solidFill>
            </a:endParaRPr>
          </a:p>
        </p:txBody>
      </p:sp>
      <p:pic>
        <p:nvPicPr>
          <p:cNvPr id="5122" name="Picture 2">
            <a:extLst>
              <a:ext uri="{FF2B5EF4-FFF2-40B4-BE49-F238E27FC236}">
                <a16:creationId xmlns:a16="http://schemas.microsoft.com/office/drawing/2014/main" id="{4CAB45D5-0EA2-450A-8C98-EF31174F07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4190" y="764498"/>
            <a:ext cx="4099810" cy="43790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69B3E1-0B9F-4D94-A652-07B3EE25EBBA}"/>
              </a:ext>
            </a:extLst>
          </p:cNvPr>
          <p:cNvSpPr>
            <a:spLocks noGrp="1"/>
          </p:cNvSpPr>
          <p:nvPr>
            <p:ph type="title"/>
          </p:nvPr>
        </p:nvSpPr>
        <p:spPr>
          <a:xfrm>
            <a:off x="311701" y="929390"/>
            <a:ext cx="4732490" cy="4058710"/>
          </a:xfrm>
        </p:spPr>
        <p:txBody>
          <a:bodyPr>
            <a:normAutofit/>
          </a:bodyPr>
          <a:lstStyle/>
          <a:p>
            <a:r>
              <a:rPr lang="en-IN" sz="1400" dirty="0">
                <a:solidFill>
                  <a:schemeClr val="accent1">
                    <a:lumMod val="75000"/>
                  </a:schemeClr>
                </a:solidFill>
              </a:rPr>
              <a:t>Important Insights from the above visualization </a:t>
            </a:r>
            <a:br>
              <a:rPr lang="en-IN" sz="1400" dirty="0">
                <a:solidFill>
                  <a:schemeClr val="accent1">
                    <a:lumMod val="75000"/>
                  </a:schemeClr>
                </a:solidFill>
              </a:rPr>
            </a:br>
            <a:r>
              <a:rPr lang="en-IN" sz="1400" dirty="0">
                <a:solidFill>
                  <a:schemeClr val="accent1">
                    <a:lumMod val="75000"/>
                  </a:schemeClr>
                </a:solidFill>
              </a:rPr>
              <a:t>1) Our country pie Chart is little messy but we can easily figure out the top countries are from UK, where 41 percent bookings are from PRT (Portugal), 10 percent from GBR (Great Britain), 9 percent from FRA (France) and 7 percent from ESP (Spain). </a:t>
            </a:r>
            <a:br>
              <a:rPr lang="en-IN" sz="1400" dirty="0">
                <a:solidFill>
                  <a:schemeClr val="accent1">
                    <a:lumMod val="75000"/>
                  </a:schemeClr>
                </a:solidFill>
              </a:rPr>
            </a:br>
            <a:r>
              <a:rPr lang="en-IN" sz="1400" dirty="0">
                <a:solidFill>
                  <a:schemeClr val="accent1">
                    <a:lumMod val="75000"/>
                  </a:schemeClr>
                </a:solidFill>
              </a:rPr>
              <a:t>2) Major </a:t>
            </a:r>
            <a:r>
              <a:rPr lang="en-IN" sz="1400" dirty="0" err="1">
                <a:solidFill>
                  <a:schemeClr val="accent1">
                    <a:lumMod val="75000"/>
                  </a:schemeClr>
                </a:solidFill>
              </a:rPr>
              <a:t>market_segments</a:t>
            </a:r>
            <a:r>
              <a:rPr lang="en-IN" sz="1400" dirty="0">
                <a:solidFill>
                  <a:schemeClr val="accent1">
                    <a:lumMod val="75000"/>
                  </a:schemeClr>
                </a:solidFill>
              </a:rPr>
              <a:t> are Online TA and Offline TA/TO (Online/Offline Target audience) </a:t>
            </a:r>
            <a:br>
              <a:rPr lang="en-IN" sz="1400" dirty="0">
                <a:solidFill>
                  <a:schemeClr val="accent1">
                    <a:lumMod val="75000"/>
                  </a:schemeClr>
                </a:solidFill>
              </a:rPr>
            </a:br>
            <a:r>
              <a:rPr lang="en-IN" sz="1400" dirty="0">
                <a:solidFill>
                  <a:schemeClr val="accent1">
                    <a:lumMod val="75000"/>
                  </a:schemeClr>
                </a:solidFill>
              </a:rPr>
              <a:t>3) Offline TO holds a whooping 82 percent weightage in distribution </a:t>
            </a:r>
            <a:br>
              <a:rPr lang="en-IN" sz="1400" dirty="0">
                <a:solidFill>
                  <a:schemeClr val="accent1">
                    <a:lumMod val="75000"/>
                  </a:schemeClr>
                </a:solidFill>
              </a:rPr>
            </a:br>
            <a:r>
              <a:rPr lang="en-IN" sz="1400" dirty="0">
                <a:solidFill>
                  <a:schemeClr val="accent1">
                    <a:lumMod val="75000"/>
                  </a:schemeClr>
                </a:solidFill>
              </a:rPr>
              <a:t>4) 75%, 21% are Transient stays and Transient parties respectively (Transient ~ short duration stays). Thus; marketing special less day offer packages for stay and resort for parties for discounted prices will increase the bookings.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468F9-0345-42EB-BE77-2DF38A852891}"/>
              </a:ext>
            </a:extLst>
          </p:cNvPr>
          <p:cNvSpPr>
            <a:spLocks noGrp="1"/>
          </p:cNvSpPr>
          <p:nvPr>
            <p:ph type="title"/>
          </p:nvPr>
        </p:nvSpPr>
        <p:spPr>
          <a:xfrm>
            <a:off x="311699" y="322289"/>
            <a:ext cx="4365231" cy="4497049"/>
          </a:xfrm>
        </p:spPr>
        <p:txBody>
          <a:bodyPr>
            <a:noAutofit/>
          </a:bodyPr>
          <a:lstStyle/>
          <a:p>
            <a:pPr algn="l"/>
            <a:r>
              <a:rPr lang="en-US" sz="1400" dirty="0">
                <a:solidFill>
                  <a:schemeClr val="accent1">
                    <a:lumMod val="75000"/>
                  </a:schemeClr>
                </a:solidFill>
              </a:rPr>
              <a:t>5) The repeated guests are only 3 percent. Hence; this need to be improved - can be through email marketing of discounts or making some kind of membership cards to avail offer if they visit again in certain time period. </a:t>
            </a:r>
            <a:br>
              <a:rPr lang="en-US" sz="1400" dirty="0">
                <a:solidFill>
                  <a:schemeClr val="accent1">
                    <a:lumMod val="75000"/>
                  </a:schemeClr>
                </a:solidFill>
              </a:rPr>
            </a:br>
            <a:r>
              <a:rPr lang="en-US" sz="1400" dirty="0">
                <a:solidFill>
                  <a:schemeClr val="accent1">
                    <a:lumMod val="75000"/>
                  </a:schemeClr>
                </a:solidFill>
              </a:rPr>
              <a:t>6) 88% of the people were assigned the same room of what they have booked rest were assigned something they didn't ask for, this can have negative impact and hence need to be reduced. </a:t>
            </a:r>
            <a:br>
              <a:rPr lang="en-US" sz="1400" dirty="0">
                <a:solidFill>
                  <a:schemeClr val="accent1">
                    <a:lumMod val="75000"/>
                  </a:schemeClr>
                </a:solidFill>
              </a:rPr>
            </a:br>
            <a:r>
              <a:rPr lang="en-US" sz="1400" dirty="0">
                <a:solidFill>
                  <a:schemeClr val="accent1">
                    <a:lumMod val="75000"/>
                  </a:schemeClr>
                </a:solidFill>
              </a:rPr>
              <a:t>7) We see that there are 88 percent hotels which take no deposit fees and thus this may be the reason why there are so many cancellations.</a:t>
            </a:r>
            <a:endParaRPr lang="en-IN" sz="1400" dirty="0">
              <a:solidFill>
                <a:schemeClr val="accent1">
                  <a:lumMod val="75000"/>
                </a:schemeClr>
              </a:solidFill>
            </a:endParaRPr>
          </a:p>
        </p:txBody>
      </p:sp>
      <p:pic>
        <p:nvPicPr>
          <p:cNvPr id="7170" name="Picture 2">
            <a:extLst>
              <a:ext uri="{FF2B5EF4-FFF2-40B4-BE49-F238E27FC236}">
                <a16:creationId xmlns:a16="http://schemas.microsoft.com/office/drawing/2014/main" id="{FDE6DA9E-B47E-404F-AA5C-825950C18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8789" y="382248"/>
            <a:ext cx="4177854" cy="4182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385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89021-AD63-47B0-A6F4-6DB41CC49AC6}"/>
              </a:ext>
            </a:extLst>
          </p:cNvPr>
          <p:cNvSpPr>
            <a:spLocks noGrp="1"/>
          </p:cNvSpPr>
          <p:nvPr>
            <p:ph type="ctrTitle"/>
          </p:nvPr>
        </p:nvSpPr>
        <p:spPr>
          <a:xfrm>
            <a:off x="311708" y="1311639"/>
            <a:ext cx="8520600" cy="2990538"/>
          </a:xfrm>
        </p:spPr>
        <p:txBody>
          <a:bodyPr>
            <a:noAutofit/>
          </a:bodyPr>
          <a:lstStyle/>
          <a:p>
            <a:pPr algn="l"/>
            <a:r>
              <a:rPr lang="en-US" sz="1600" dirty="0">
                <a:solidFill>
                  <a:schemeClr val="accent1">
                    <a:lumMod val="75000"/>
                  </a:schemeClr>
                </a:solidFill>
              </a:rPr>
              <a:t>1. City hotels are in the highest demands and are often booked more due to less '</a:t>
            </a:r>
            <a:r>
              <a:rPr lang="en-US" sz="1600" dirty="0" err="1">
                <a:solidFill>
                  <a:schemeClr val="accent1">
                    <a:lumMod val="75000"/>
                  </a:schemeClr>
                </a:solidFill>
              </a:rPr>
              <a:t>adr</a:t>
            </a:r>
            <a:r>
              <a:rPr lang="en-US" sz="1600" dirty="0">
                <a:solidFill>
                  <a:schemeClr val="accent1">
                    <a:lumMod val="75000"/>
                  </a:schemeClr>
                </a:solidFill>
              </a:rPr>
              <a:t>' and many other factors </a:t>
            </a:r>
            <a:br>
              <a:rPr lang="en-US" sz="1600" dirty="0">
                <a:solidFill>
                  <a:schemeClr val="accent1">
                    <a:lumMod val="75000"/>
                  </a:schemeClr>
                </a:solidFill>
              </a:rPr>
            </a:br>
            <a:r>
              <a:rPr lang="en-US" sz="1600" dirty="0">
                <a:solidFill>
                  <a:schemeClr val="accent1">
                    <a:lumMod val="75000"/>
                  </a:schemeClr>
                </a:solidFill>
              </a:rPr>
              <a:t>2. The most bookings is from the country "Portugal". Hence we need to focus more on this country. </a:t>
            </a:r>
            <a:br>
              <a:rPr lang="en-US" sz="1600" dirty="0">
                <a:solidFill>
                  <a:schemeClr val="accent1">
                    <a:lumMod val="75000"/>
                  </a:schemeClr>
                </a:solidFill>
              </a:rPr>
            </a:br>
            <a:r>
              <a:rPr lang="en-US" sz="1600" dirty="0">
                <a:solidFill>
                  <a:schemeClr val="accent1">
                    <a:lumMod val="75000"/>
                  </a:schemeClr>
                </a:solidFill>
              </a:rPr>
              <a:t>3. Families with children have no specific choice among the type of hotel </a:t>
            </a:r>
            <a:br>
              <a:rPr lang="en-US" sz="1600" dirty="0">
                <a:solidFill>
                  <a:schemeClr val="accent1">
                    <a:lumMod val="75000"/>
                  </a:schemeClr>
                </a:solidFill>
              </a:rPr>
            </a:br>
            <a:r>
              <a:rPr lang="en-US" sz="1600" dirty="0">
                <a:solidFill>
                  <a:schemeClr val="accent1">
                    <a:lumMod val="75000"/>
                  </a:schemeClr>
                </a:solidFill>
              </a:rPr>
              <a:t>4. People only book for shorter time, hence package modification and discounts for shorter time should be introduced. </a:t>
            </a:r>
            <a:br>
              <a:rPr lang="en-US" sz="1600" dirty="0">
                <a:solidFill>
                  <a:schemeClr val="accent1">
                    <a:lumMod val="75000"/>
                  </a:schemeClr>
                </a:solidFill>
              </a:rPr>
            </a:br>
            <a:r>
              <a:rPr lang="en-US" sz="1600" dirty="0">
                <a:solidFill>
                  <a:schemeClr val="accent1">
                    <a:lumMod val="75000"/>
                  </a:schemeClr>
                </a:solidFill>
              </a:rPr>
              <a:t>5. There is almost no repeated guest, which can be solved by specific membership discounts and other approaches.</a:t>
            </a:r>
            <a:endParaRPr lang="en-IN" sz="1600" dirty="0">
              <a:solidFill>
                <a:schemeClr val="accent1">
                  <a:lumMod val="75000"/>
                </a:schemeClr>
              </a:solidFill>
            </a:endParaRPr>
          </a:p>
        </p:txBody>
      </p:sp>
      <p:sp>
        <p:nvSpPr>
          <p:cNvPr id="3" name="Subtitle 2">
            <a:extLst>
              <a:ext uri="{FF2B5EF4-FFF2-40B4-BE49-F238E27FC236}">
                <a16:creationId xmlns:a16="http://schemas.microsoft.com/office/drawing/2014/main" id="{E4AE8B5B-3F81-45CA-8AC0-B2F0541E67B8}"/>
              </a:ext>
            </a:extLst>
          </p:cNvPr>
          <p:cNvSpPr>
            <a:spLocks noGrp="1"/>
          </p:cNvSpPr>
          <p:nvPr>
            <p:ph type="subTitle" idx="1"/>
          </p:nvPr>
        </p:nvSpPr>
        <p:spPr>
          <a:xfrm>
            <a:off x="311700" y="502170"/>
            <a:ext cx="8520600" cy="809469"/>
          </a:xfrm>
        </p:spPr>
        <p:txBody>
          <a:bodyPr>
            <a:normAutofit/>
          </a:bodyPr>
          <a:lstStyle/>
          <a:p>
            <a:r>
              <a:rPr lang="en-IN" sz="3600" b="1" dirty="0">
                <a:solidFill>
                  <a:srgbClr val="C00000"/>
                </a:solidFill>
              </a:rPr>
              <a:t>Conclusion</a:t>
            </a:r>
          </a:p>
        </p:txBody>
      </p:sp>
    </p:spTree>
    <p:extLst>
      <p:ext uri="{BB962C8B-B14F-4D97-AF65-F5344CB8AC3E}">
        <p14:creationId xmlns:p14="http://schemas.microsoft.com/office/powerpoint/2010/main" val="1829487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BC083F93-3D45-4AB1-8203-9E14936348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47" y="0"/>
            <a:ext cx="8926642"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569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311825"/>
            <a:ext cx="8520600" cy="5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3200" b="1" dirty="0">
                <a:solidFill>
                  <a:srgbClr val="BB2323"/>
                </a:solidFill>
              </a:rPr>
              <a:t>Points</a:t>
            </a:r>
            <a:r>
              <a:rPr lang="en-GB" sz="2020" b="1" dirty="0">
                <a:solidFill>
                  <a:srgbClr val="BB2323"/>
                </a:solidFill>
              </a:rPr>
              <a:t> for Discussion</a:t>
            </a:r>
            <a:endParaRPr sz="2020" b="1" dirty="0">
              <a:solidFill>
                <a:srgbClr val="BB2323"/>
              </a:solidFill>
            </a:endParaRPr>
          </a:p>
        </p:txBody>
      </p:sp>
      <p:sp>
        <p:nvSpPr>
          <p:cNvPr id="61" name="Google Shape;61;p14"/>
          <p:cNvSpPr txBox="1">
            <a:spLocks noGrp="1"/>
          </p:cNvSpPr>
          <p:nvPr>
            <p:ph type="body" idx="1"/>
          </p:nvPr>
        </p:nvSpPr>
        <p:spPr>
          <a:xfrm>
            <a:off x="311700" y="1132300"/>
            <a:ext cx="8520600" cy="344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lang="en-US" b="1" dirty="0">
              <a:solidFill>
                <a:schemeClr val="accent1">
                  <a:lumMod val="75000"/>
                </a:schemeClr>
              </a:solidFill>
              <a:latin typeface="Abadi Extra Light" panose="020B0604020202020204" pitchFamily="34" charset="0"/>
            </a:endParaRPr>
          </a:p>
          <a:p>
            <a:pPr marL="228600" lvl="0" indent="-228600" algn="l" rtl="0">
              <a:spcBef>
                <a:spcPts val="0"/>
              </a:spcBef>
              <a:spcAft>
                <a:spcPts val="0"/>
              </a:spcAft>
              <a:buAutoNum type="arabicPeriod"/>
            </a:pPr>
            <a:r>
              <a:rPr lang="en-US" b="1" dirty="0">
                <a:solidFill>
                  <a:schemeClr val="accent1">
                    <a:lumMod val="75000"/>
                  </a:schemeClr>
                </a:solidFill>
                <a:latin typeface="Abadi Extra Light" panose="020B0604020202020204" pitchFamily="34" charset="0"/>
              </a:rPr>
              <a:t>Introduction </a:t>
            </a:r>
          </a:p>
          <a:p>
            <a:pPr marL="228600" lvl="0" indent="-228600" algn="l" rtl="0">
              <a:spcBef>
                <a:spcPts val="0"/>
              </a:spcBef>
              <a:spcAft>
                <a:spcPts val="0"/>
              </a:spcAft>
              <a:buAutoNum type="arabicPeriod"/>
            </a:pPr>
            <a:r>
              <a:rPr lang="en-US" b="1" dirty="0">
                <a:solidFill>
                  <a:schemeClr val="accent1">
                    <a:lumMod val="75000"/>
                  </a:schemeClr>
                </a:solidFill>
                <a:latin typeface="Abadi Extra Light" panose="020B0604020202020204" pitchFamily="34" charset="0"/>
              </a:rPr>
              <a:t> Problem Statement </a:t>
            </a:r>
          </a:p>
          <a:p>
            <a:pPr marL="228600" lvl="0" indent="-228600" algn="l" rtl="0">
              <a:spcBef>
                <a:spcPts val="0"/>
              </a:spcBef>
              <a:spcAft>
                <a:spcPts val="0"/>
              </a:spcAft>
              <a:buAutoNum type="arabicPeriod"/>
            </a:pPr>
            <a:r>
              <a:rPr lang="en-US" b="1" dirty="0">
                <a:solidFill>
                  <a:schemeClr val="accent1">
                    <a:lumMod val="75000"/>
                  </a:schemeClr>
                </a:solidFill>
                <a:latin typeface="Abadi Extra Light" panose="020B0604020202020204" pitchFamily="34" charset="0"/>
              </a:rPr>
              <a:t> About Dataset</a:t>
            </a:r>
          </a:p>
          <a:p>
            <a:pPr marL="228600" lvl="0" indent="-228600" algn="l" rtl="0">
              <a:spcBef>
                <a:spcPts val="0"/>
              </a:spcBef>
              <a:spcAft>
                <a:spcPts val="0"/>
              </a:spcAft>
              <a:buAutoNum type="arabicPeriod"/>
            </a:pPr>
            <a:r>
              <a:rPr lang="en-US" b="1" dirty="0">
                <a:solidFill>
                  <a:schemeClr val="accent1">
                    <a:lumMod val="75000"/>
                  </a:schemeClr>
                </a:solidFill>
                <a:latin typeface="Abadi Extra Light" panose="020B0604020202020204" pitchFamily="34" charset="0"/>
              </a:rPr>
              <a:t> Feature Engineering</a:t>
            </a:r>
          </a:p>
          <a:p>
            <a:pPr marL="228600" lvl="0" indent="-228600" algn="l" rtl="0">
              <a:spcBef>
                <a:spcPts val="0"/>
              </a:spcBef>
              <a:spcAft>
                <a:spcPts val="0"/>
              </a:spcAft>
              <a:buAutoNum type="arabicPeriod"/>
            </a:pPr>
            <a:r>
              <a:rPr lang="en-US" b="1" dirty="0">
                <a:solidFill>
                  <a:schemeClr val="accent1">
                    <a:lumMod val="75000"/>
                  </a:schemeClr>
                </a:solidFill>
                <a:latin typeface="Abadi Extra Light" panose="020B0604020202020204" pitchFamily="34" charset="0"/>
              </a:rPr>
              <a:t> Exploratory Data Analysis </a:t>
            </a:r>
          </a:p>
          <a:p>
            <a:pPr marL="228600" lvl="0" indent="-228600" algn="l" rtl="0">
              <a:spcBef>
                <a:spcPts val="0"/>
              </a:spcBef>
              <a:spcAft>
                <a:spcPts val="0"/>
              </a:spcAft>
              <a:buAutoNum type="arabicPeriod"/>
            </a:pPr>
            <a:r>
              <a:rPr lang="en-US" b="1" dirty="0">
                <a:solidFill>
                  <a:schemeClr val="accent1">
                    <a:lumMod val="75000"/>
                  </a:schemeClr>
                </a:solidFill>
                <a:latin typeface="Abadi Extra Light" panose="020B0604020202020204" pitchFamily="34" charset="0"/>
              </a:rPr>
              <a:t> Conclusion</a:t>
            </a:r>
            <a:endParaRPr b="1" dirty="0">
              <a:solidFill>
                <a:schemeClr val="accent1">
                  <a:lumMod val="75000"/>
                </a:schemeClr>
              </a:solidFill>
              <a:latin typeface="Abadi Extra Light" panose="020B0604020202020204" pitchFamily="34" charset="0"/>
            </a:endParaRPr>
          </a:p>
        </p:txBody>
      </p:sp>
      <p:pic>
        <p:nvPicPr>
          <p:cNvPr id="2" name="Picture 1">
            <a:extLst>
              <a:ext uri="{FF2B5EF4-FFF2-40B4-BE49-F238E27FC236}">
                <a16:creationId xmlns:a16="http://schemas.microsoft.com/office/drawing/2014/main" id="{ECD7CC3B-F768-432C-993E-ED2973E38D94}"/>
              </a:ext>
            </a:extLst>
          </p:cNvPr>
          <p:cNvPicPr>
            <a:picLocks noChangeAspect="1"/>
          </p:cNvPicPr>
          <p:nvPr/>
        </p:nvPicPr>
        <p:blipFill>
          <a:blip r:embed="rId3"/>
          <a:stretch>
            <a:fillRect/>
          </a:stretch>
        </p:blipFill>
        <p:spPr>
          <a:xfrm>
            <a:off x="3867462" y="1132300"/>
            <a:ext cx="4779520" cy="33296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252600"/>
            <a:ext cx="8520600" cy="45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ct val="49009"/>
              <a:buNone/>
            </a:pPr>
            <a:r>
              <a:rPr lang="en-GB" sz="3200" b="1" dirty="0">
                <a:solidFill>
                  <a:srgbClr val="BB2323"/>
                </a:solidFill>
              </a:rPr>
              <a:t>Need for Hotels</a:t>
            </a:r>
            <a:endParaRPr sz="3200" b="1" dirty="0">
              <a:solidFill>
                <a:srgbClr val="BB2323"/>
              </a:solidFill>
            </a:endParaRPr>
          </a:p>
        </p:txBody>
      </p:sp>
      <p:sp>
        <p:nvSpPr>
          <p:cNvPr id="67" name="Google Shape;67;p15"/>
          <p:cNvSpPr txBox="1">
            <a:spLocks noGrp="1"/>
          </p:cNvSpPr>
          <p:nvPr>
            <p:ph type="body" idx="1"/>
          </p:nvPr>
        </p:nvSpPr>
        <p:spPr>
          <a:xfrm>
            <a:off x="311700" y="865875"/>
            <a:ext cx="4560103" cy="37029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endParaRPr lang="en-US" sz="1200" dirty="0">
              <a:solidFill>
                <a:schemeClr val="accent1">
                  <a:lumMod val="75000"/>
                </a:schemeClr>
              </a:solidFill>
              <a:latin typeface="Abadi" panose="020B0604020104020204" pitchFamily="34" charset="0"/>
            </a:endParaRP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HOTELS AND HOTEL INDUSTRY. The primary purpose of hotels is to provide travelers with shelter, food, refreshment, and similar services and Foods, offering on a commercial basis things that are customarily furnished within households but unavailable to people on a journey away from home.</a:t>
            </a: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a:t>
            </a:r>
          </a:p>
          <a:p>
            <a:pPr marL="0" lvl="0" indent="0" algn="l" rtl="0">
              <a:spcBef>
                <a:spcPts val="0"/>
              </a:spcBef>
              <a:spcAft>
                <a:spcPts val="0"/>
              </a:spcAft>
              <a:buNone/>
            </a:pPr>
            <a:endParaRPr lang="en-US" sz="1200" dirty="0">
              <a:solidFill>
                <a:schemeClr val="accent1">
                  <a:lumMod val="75000"/>
                </a:schemeClr>
              </a:solidFill>
              <a:latin typeface="Aharoni" panose="02010803020104030203" pitchFamily="2" charset="-79"/>
              <a:cs typeface="Aharoni" panose="02010803020104030203" pitchFamily="2" charset="-79"/>
            </a:endParaRPr>
          </a:p>
          <a:p>
            <a:pPr marL="0" lvl="0" indent="0" algn="l" rtl="0">
              <a:spcBef>
                <a:spcPts val="0"/>
              </a:spcBef>
              <a:spcAft>
                <a:spcPts val="0"/>
              </a:spcAft>
              <a:buNone/>
            </a:pPr>
            <a:endParaRPr lang="en-US" sz="1200" dirty="0">
              <a:solidFill>
                <a:schemeClr val="accent1">
                  <a:lumMod val="75000"/>
                </a:schemeClr>
              </a:solidFill>
              <a:latin typeface="Abadi" panose="020B0604020104020204" pitchFamily="34" charset="0"/>
            </a:endParaRP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Historically hotels have also taken on many other functions, serving as business exchanges, centers of sociability, places of public assembly and deliberation, decorative showcases, political headquarters, vacation spots, and permanent residences.</a:t>
            </a:r>
          </a:p>
          <a:p>
            <a:pPr marL="0" lvl="0" indent="0" algn="l" rtl="0">
              <a:spcBef>
                <a:spcPts val="0"/>
              </a:spcBef>
              <a:spcAft>
                <a:spcPts val="0"/>
              </a:spcAft>
              <a:buNone/>
            </a:pPr>
            <a:endParaRPr lang="en-US" sz="1200" dirty="0">
              <a:solidFill>
                <a:schemeClr val="accent1">
                  <a:lumMod val="75000"/>
                </a:schemeClr>
              </a:solidFill>
              <a:latin typeface="Abadi" panose="020B0604020104020204" pitchFamily="34" charset="0"/>
            </a:endParaRPr>
          </a:p>
          <a:p>
            <a:pPr marL="0" lvl="0" indent="0" algn="l" rtl="0">
              <a:spcBef>
                <a:spcPts val="0"/>
              </a:spcBef>
              <a:spcAft>
                <a:spcPts val="0"/>
              </a:spcAft>
              <a:buNone/>
            </a:pPr>
            <a:endParaRPr lang="en-US" sz="1200" dirty="0">
              <a:solidFill>
                <a:schemeClr val="accent1">
                  <a:lumMod val="75000"/>
                </a:schemeClr>
              </a:solidFill>
              <a:latin typeface="Abadi" panose="020B0604020104020204" pitchFamily="34" charset="0"/>
            </a:endParaRPr>
          </a:p>
          <a:p>
            <a:pPr marL="0" lvl="0" indent="0" algn="l" rtl="0">
              <a:spcBef>
                <a:spcPts val="0"/>
              </a:spcBef>
              <a:spcAft>
                <a:spcPts val="0"/>
              </a:spcAft>
              <a:buNone/>
            </a:pPr>
            <a:endParaRPr lang="en-US" sz="1200" dirty="0">
              <a:solidFill>
                <a:schemeClr val="accent1">
                  <a:lumMod val="75000"/>
                </a:schemeClr>
              </a:solidFill>
              <a:latin typeface="Abadi" panose="020B0604020104020204" pitchFamily="34" charset="0"/>
            </a:endParaRP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 The hotel as an institution, and hotels as an industry, transformed travel all over the world, hastened the settlement of the continent, and extended the influence of urban culture.</a:t>
            </a:r>
            <a:endParaRPr sz="1200" dirty="0">
              <a:solidFill>
                <a:schemeClr val="accent1">
                  <a:lumMod val="75000"/>
                </a:schemeClr>
              </a:solidFill>
              <a:latin typeface="Abadi" panose="020B0604020104020204" pitchFamily="34" charset="0"/>
            </a:endParaRPr>
          </a:p>
        </p:txBody>
      </p:sp>
      <p:pic>
        <p:nvPicPr>
          <p:cNvPr id="2" name="Picture 1">
            <a:extLst>
              <a:ext uri="{FF2B5EF4-FFF2-40B4-BE49-F238E27FC236}">
                <a16:creationId xmlns:a16="http://schemas.microsoft.com/office/drawing/2014/main" id="{386D6754-5DB2-4D94-A331-335BFF8DA406}"/>
              </a:ext>
            </a:extLst>
          </p:cNvPr>
          <p:cNvPicPr>
            <a:picLocks noChangeAspect="1"/>
          </p:cNvPicPr>
          <p:nvPr/>
        </p:nvPicPr>
        <p:blipFill>
          <a:blip r:embed="rId3"/>
          <a:stretch>
            <a:fillRect/>
          </a:stretch>
        </p:blipFill>
        <p:spPr>
          <a:xfrm>
            <a:off x="5456419" y="1597390"/>
            <a:ext cx="3296971" cy="25717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p:nvPr/>
        </p:nvSpPr>
        <p:spPr>
          <a:xfrm>
            <a:off x="347825" y="384850"/>
            <a:ext cx="8340600" cy="67707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3200" dirty="0">
                <a:solidFill>
                  <a:srgbClr val="FF0000"/>
                </a:solidFill>
                <a:latin typeface="Aharoni" panose="02010803020104030203" pitchFamily="2" charset="-79"/>
                <a:cs typeface="Aharoni" panose="02010803020104030203" pitchFamily="2" charset="-79"/>
              </a:rPr>
              <a:t>Introduction</a:t>
            </a:r>
            <a:endParaRPr sz="3200" b="1" dirty="0">
              <a:solidFill>
                <a:srgbClr val="FF0000"/>
              </a:solidFill>
              <a:latin typeface="Aharoni" panose="02010803020104030203" pitchFamily="2" charset="-79"/>
              <a:cs typeface="Aharoni" panose="02010803020104030203" pitchFamily="2" charset="-79"/>
            </a:endParaRPr>
          </a:p>
        </p:txBody>
      </p:sp>
      <p:sp>
        <p:nvSpPr>
          <p:cNvPr id="73" name="Google Shape;73;p16"/>
          <p:cNvSpPr txBox="1"/>
          <p:nvPr/>
        </p:nvSpPr>
        <p:spPr>
          <a:xfrm>
            <a:off x="347825" y="1013850"/>
            <a:ext cx="4262700" cy="3478500"/>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200" dirty="0">
                <a:solidFill>
                  <a:schemeClr val="accent1">
                    <a:lumMod val="75000"/>
                  </a:schemeClr>
                </a:solidFill>
              </a:rPr>
              <a:t>Hotel and </a:t>
            </a:r>
            <a:r>
              <a:rPr lang="en-US" sz="1200" dirty="0" err="1">
                <a:solidFill>
                  <a:schemeClr val="accent1">
                    <a:lumMod val="75000"/>
                  </a:schemeClr>
                </a:solidFill>
              </a:rPr>
              <a:t>lodĀinĀ</a:t>
            </a:r>
            <a:r>
              <a:rPr lang="en-US" sz="1200" dirty="0">
                <a:solidFill>
                  <a:schemeClr val="accent1">
                    <a:lumMod val="75000"/>
                  </a:schemeClr>
                </a:solidFill>
              </a:rPr>
              <a:t> businesses are mainstays </a:t>
            </a:r>
            <a:r>
              <a:rPr lang="en-US" sz="1200" dirty="0" err="1">
                <a:solidFill>
                  <a:schemeClr val="accent1">
                    <a:lumMod val="75000"/>
                  </a:schemeClr>
                </a:solidFill>
              </a:rPr>
              <a:t>oÿ</a:t>
            </a:r>
            <a:r>
              <a:rPr lang="en-US" sz="1200" dirty="0">
                <a:solidFill>
                  <a:schemeClr val="accent1">
                    <a:lumMod val="75000"/>
                  </a:schemeClr>
                </a:solidFill>
              </a:rPr>
              <a:t> their communities, and an important source </a:t>
            </a:r>
            <a:r>
              <a:rPr lang="en-US" sz="1200" dirty="0" err="1">
                <a:solidFill>
                  <a:schemeClr val="accent1">
                    <a:lumMod val="75000"/>
                  </a:schemeClr>
                </a:solidFill>
              </a:rPr>
              <a:t>oÿ</a:t>
            </a:r>
            <a:r>
              <a:rPr lang="en-US" sz="1200" dirty="0">
                <a:solidFill>
                  <a:schemeClr val="accent1">
                    <a:lumMod val="75000"/>
                  </a:schemeClr>
                </a:solidFill>
              </a:rPr>
              <a:t> quality jobs. Seventy percent </a:t>
            </a:r>
            <a:r>
              <a:rPr lang="en-US" sz="1200" dirty="0" err="1">
                <a:solidFill>
                  <a:schemeClr val="accent1">
                    <a:lumMod val="75000"/>
                  </a:schemeClr>
                </a:solidFill>
              </a:rPr>
              <a:t>oÿ</a:t>
            </a:r>
            <a:r>
              <a:rPr lang="en-US" sz="1200" dirty="0">
                <a:solidFill>
                  <a:schemeClr val="accent1">
                    <a:lumMod val="75000"/>
                  </a:schemeClr>
                </a:solidFill>
              </a:rPr>
              <a:t> mayors surveyed said hotel jobs provide the most opportunity, </a:t>
            </a:r>
            <a:r>
              <a:rPr lang="en-US" sz="1200" dirty="0" err="1">
                <a:solidFill>
                  <a:schemeClr val="accent1">
                    <a:lumMod val="75000"/>
                  </a:schemeClr>
                </a:solidFill>
              </a:rPr>
              <a:t>Āood</a:t>
            </a:r>
            <a:r>
              <a:rPr lang="en-US" sz="1200" dirty="0">
                <a:solidFill>
                  <a:schemeClr val="accent1">
                    <a:lumMod val="75000"/>
                  </a:schemeClr>
                </a:solidFill>
              </a:rPr>
              <a:t> benefits and </a:t>
            </a:r>
            <a:r>
              <a:rPr lang="en-US" sz="1200" dirty="0" err="1">
                <a:solidFill>
                  <a:schemeClr val="accent1">
                    <a:lumMod val="75000"/>
                  </a:schemeClr>
                </a:solidFill>
              </a:rPr>
              <a:t>waĀes</a:t>
            </a:r>
            <a:r>
              <a:rPr lang="en-US" sz="1200" dirty="0">
                <a:solidFill>
                  <a:schemeClr val="accent1">
                    <a:lumMod val="75000"/>
                  </a:schemeClr>
                </a:solidFill>
              </a:rPr>
              <a:t> within the tourism industry. They also noted that hotels support their communities </a:t>
            </a:r>
            <a:r>
              <a:rPr lang="en-US" sz="1200" dirty="0" err="1">
                <a:solidFill>
                  <a:schemeClr val="accent1">
                    <a:lumMod val="75000"/>
                  </a:schemeClr>
                </a:solidFill>
              </a:rPr>
              <a:t>throuĀh</a:t>
            </a:r>
            <a:r>
              <a:rPr lang="en-US" sz="1200" dirty="0">
                <a:solidFill>
                  <a:schemeClr val="accent1">
                    <a:lumMod val="75000"/>
                  </a:schemeClr>
                </a:solidFill>
              </a:rPr>
              <a:t> increased tax revenue, capital investment, tourism-related development and promotion, civic leadership, and charitable contributions and sponsorship. </a:t>
            </a:r>
          </a:p>
          <a:p>
            <a:pPr marL="171450" lvl="0" indent="-171450" algn="l" rtl="0">
              <a:spcBef>
                <a:spcPts val="0"/>
              </a:spcBef>
              <a:spcAft>
                <a:spcPts val="0"/>
              </a:spcAft>
              <a:buFont typeface="Arial" panose="020B0604020202020204" pitchFamily="34" charset="0"/>
              <a:buChar char="•"/>
            </a:pPr>
            <a:endParaRPr lang="en-US" sz="1200" dirty="0">
              <a:solidFill>
                <a:schemeClr val="accent1">
                  <a:lumMod val="75000"/>
                </a:schemeClr>
              </a:solidFill>
            </a:endParaRPr>
          </a:p>
          <a:p>
            <a:pPr marL="171450" lvl="0" indent="-171450" algn="l" rtl="0">
              <a:spcBef>
                <a:spcPts val="0"/>
              </a:spcBef>
              <a:spcAft>
                <a:spcPts val="0"/>
              </a:spcAft>
              <a:buFont typeface="Arial" panose="020B0604020202020204" pitchFamily="34" charset="0"/>
              <a:buChar char="•"/>
            </a:pPr>
            <a:endParaRPr lang="en-US" sz="1200" dirty="0">
              <a:solidFill>
                <a:schemeClr val="accent1">
                  <a:lumMod val="75000"/>
                </a:schemeClr>
              </a:solidFill>
            </a:endParaRPr>
          </a:p>
          <a:p>
            <a:pPr marL="0" lvl="0" indent="0" algn="l" rtl="0">
              <a:spcBef>
                <a:spcPts val="0"/>
              </a:spcBef>
              <a:spcAft>
                <a:spcPts val="0"/>
              </a:spcAft>
              <a:buNone/>
            </a:pPr>
            <a:r>
              <a:rPr lang="en-US" sz="1200" dirty="0">
                <a:solidFill>
                  <a:schemeClr val="accent1">
                    <a:lumMod val="75000"/>
                  </a:schemeClr>
                </a:solidFill>
              </a:rPr>
              <a:t>● It can be really appreciated </a:t>
            </a:r>
            <a:r>
              <a:rPr lang="en-US" sz="1200" dirty="0" err="1">
                <a:solidFill>
                  <a:schemeClr val="accent1">
                    <a:lumMod val="75000"/>
                  </a:schemeClr>
                </a:solidFill>
              </a:rPr>
              <a:t>iÿ</a:t>
            </a:r>
            <a:r>
              <a:rPr lang="en-US" sz="1200" dirty="0">
                <a:solidFill>
                  <a:schemeClr val="accent1">
                    <a:lumMod val="75000"/>
                  </a:schemeClr>
                </a:solidFill>
              </a:rPr>
              <a:t> we have data collected in the </a:t>
            </a:r>
            <a:r>
              <a:rPr lang="en-US" sz="1200" dirty="0" err="1">
                <a:solidFill>
                  <a:schemeClr val="accent1">
                    <a:lumMod val="75000"/>
                  </a:schemeClr>
                </a:solidFill>
              </a:rPr>
              <a:t>bookinĀ</a:t>
            </a:r>
            <a:r>
              <a:rPr lang="en-US" sz="1200" dirty="0">
                <a:solidFill>
                  <a:schemeClr val="accent1">
                    <a:lumMod val="75000"/>
                  </a:schemeClr>
                </a:solidFill>
              </a:rPr>
              <a:t> behavior across many places, because then we will be able to drive </a:t>
            </a:r>
            <a:r>
              <a:rPr lang="en-US" sz="1200" dirty="0" err="1">
                <a:solidFill>
                  <a:schemeClr val="accent1">
                    <a:lumMod val="75000"/>
                  </a:schemeClr>
                </a:solidFill>
              </a:rPr>
              <a:t>Āreat</a:t>
            </a:r>
            <a:r>
              <a:rPr lang="en-US" sz="1200" dirty="0">
                <a:solidFill>
                  <a:schemeClr val="accent1">
                    <a:lumMod val="75000"/>
                  </a:schemeClr>
                </a:solidFill>
              </a:rPr>
              <a:t> </a:t>
            </a:r>
            <a:r>
              <a:rPr lang="en-US" sz="1200" dirty="0" err="1">
                <a:solidFill>
                  <a:schemeClr val="accent1">
                    <a:lumMod val="75000"/>
                  </a:schemeClr>
                </a:solidFill>
              </a:rPr>
              <a:t>insiĀhts</a:t>
            </a:r>
            <a:r>
              <a:rPr lang="en-US" sz="1200" dirty="0">
                <a:solidFill>
                  <a:schemeClr val="accent1">
                    <a:lumMod val="75000"/>
                  </a:schemeClr>
                </a:solidFill>
              </a:rPr>
              <a:t> which will </a:t>
            </a:r>
            <a:r>
              <a:rPr lang="en-US" sz="1200" dirty="0" err="1">
                <a:solidFill>
                  <a:schemeClr val="accent1">
                    <a:lumMod val="75000"/>
                  </a:schemeClr>
                </a:solidFill>
              </a:rPr>
              <a:t>ÿurther</a:t>
            </a:r>
            <a:r>
              <a:rPr lang="en-US" sz="1200" dirty="0">
                <a:solidFill>
                  <a:schemeClr val="accent1">
                    <a:lumMod val="75000"/>
                  </a:schemeClr>
                </a:solidFill>
              </a:rPr>
              <a:t> help in </a:t>
            </a:r>
            <a:r>
              <a:rPr lang="en-US" sz="1200" dirty="0" err="1">
                <a:solidFill>
                  <a:schemeClr val="accent1">
                    <a:lumMod val="75000"/>
                  </a:schemeClr>
                </a:solidFill>
              </a:rPr>
              <a:t>tarĀetinĀ</a:t>
            </a:r>
            <a:r>
              <a:rPr lang="en-US" sz="1200" dirty="0">
                <a:solidFill>
                  <a:schemeClr val="accent1">
                    <a:lumMod val="75000"/>
                  </a:schemeClr>
                </a:solidFill>
              </a:rPr>
              <a:t> our audience and many more aspects.</a:t>
            </a:r>
            <a:endParaRPr sz="1200" dirty="0">
              <a:solidFill>
                <a:schemeClr val="accent1">
                  <a:lumMod val="75000"/>
                </a:schemeClr>
              </a:solidFill>
            </a:endParaRPr>
          </a:p>
        </p:txBody>
      </p:sp>
      <p:pic>
        <p:nvPicPr>
          <p:cNvPr id="2" name="Picture 1">
            <a:extLst>
              <a:ext uri="{FF2B5EF4-FFF2-40B4-BE49-F238E27FC236}">
                <a16:creationId xmlns:a16="http://schemas.microsoft.com/office/drawing/2014/main" id="{9F9ACBF5-6FBB-4639-A5F9-8E298F22A3AE}"/>
              </a:ext>
            </a:extLst>
          </p:cNvPr>
          <p:cNvPicPr>
            <a:picLocks noChangeAspect="1"/>
          </p:cNvPicPr>
          <p:nvPr/>
        </p:nvPicPr>
        <p:blipFill>
          <a:blip r:embed="rId3"/>
          <a:stretch>
            <a:fillRect/>
          </a:stretch>
        </p:blipFill>
        <p:spPr>
          <a:xfrm>
            <a:off x="5411449" y="1424067"/>
            <a:ext cx="2878112" cy="219605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229425"/>
            <a:ext cx="8520600" cy="50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IN" sz="2400" b="1" dirty="0">
                <a:solidFill>
                  <a:srgbClr val="BB2323"/>
                </a:solidFill>
              </a:rPr>
              <a:t>About the Data</a:t>
            </a:r>
            <a:endParaRPr sz="2400" b="1" dirty="0">
              <a:solidFill>
                <a:srgbClr val="BB2323"/>
              </a:solidFill>
            </a:endParaRPr>
          </a:p>
        </p:txBody>
      </p:sp>
      <p:sp>
        <p:nvSpPr>
          <p:cNvPr id="80" name="Google Shape;80;p17"/>
          <p:cNvSpPr txBox="1"/>
          <p:nvPr/>
        </p:nvSpPr>
        <p:spPr>
          <a:xfrm>
            <a:off x="311700" y="861933"/>
            <a:ext cx="8390090" cy="4052141"/>
          </a:xfrm>
          <a:prstGeom prst="rect">
            <a:avLst/>
          </a:prstGeom>
          <a:noFill/>
          <a:ln>
            <a:noFill/>
          </a:ln>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200" dirty="0">
                <a:solidFill>
                  <a:schemeClr val="accent1">
                    <a:lumMod val="75000"/>
                  </a:schemeClr>
                </a:solidFill>
                <a:latin typeface="Abadi" panose="020B0604020104020204" pitchFamily="34" charset="0"/>
              </a:rPr>
              <a:t>hotel : </a:t>
            </a:r>
            <a:r>
              <a:rPr lang="en-US" sz="1200" dirty="0" err="1">
                <a:solidFill>
                  <a:schemeClr val="accent1">
                    <a:lumMod val="75000"/>
                  </a:schemeClr>
                </a:solidFill>
                <a:latin typeface="Abadi" panose="020B0604020104020204" pitchFamily="34" charset="0"/>
              </a:rPr>
              <a:t>CateĀorical</a:t>
            </a:r>
            <a:r>
              <a:rPr lang="en-US" sz="1200" dirty="0">
                <a:solidFill>
                  <a:schemeClr val="accent1">
                    <a:lumMod val="75000"/>
                  </a:schemeClr>
                </a:solidFill>
                <a:latin typeface="Abadi" panose="020B0604020104020204" pitchFamily="34" charset="0"/>
              </a:rPr>
              <a:t> column with </a:t>
            </a:r>
            <a:r>
              <a:rPr lang="en-US" sz="1200" dirty="0" err="1">
                <a:solidFill>
                  <a:schemeClr val="accent1">
                    <a:lumMod val="75000"/>
                  </a:schemeClr>
                </a:solidFill>
                <a:latin typeface="Abadi" panose="020B0604020104020204" pitchFamily="34" charset="0"/>
              </a:rPr>
              <a:t>inÿormation</a:t>
            </a:r>
            <a:r>
              <a:rPr lang="en-US" sz="1200" dirty="0">
                <a:solidFill>
                  <a:schemeClr val="accent1">
                    <a:lumMod val="75000"/>
                  </a:schemeClr>
                </a:solidFill>
                <a:latin typeface="Abadi" panose="020B0604020104020204" pitchFamily="34" charset="0"/>
              </a:rPr>
              <a:t> about the type </a:t>
            </a:r>
            <a:r>
              <a:rPr lang="en-US" sz="1200" dirty="0" err="1">
                <a:solidFill>
                  <a:schemeClr val="accent1">
                    <a:lumMod val="75000"/>
                  </a:schemeClr>
                </a:solidFill>
                <a:latin typeface="Abadi" panose="020B0604020104020204" pitchFamily="34" charset="0"/>
              </a:rPr>
              <a:t>oÿ</a:t>
            </a:r>
            <a:r>
              <a:rPr lang="en-US" sz="1200" dirty="0">
                <a:solidFill>
                  <a:schemeClr val="accent1">
                    <a:lumMod val="75000"/>
                  </a:schemeClr>
                </a:solidFill>
                <a:latin typeface="Abadi" panose="020B0604020104020204" pitchFamily="34" charset="0"/>
              </a:rPr>
              <a:t> hotel (City/Resort). </a:t>
            </a: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a:t>
            </a:r>
            <a:r>
              <a:rPr lang="en-US" sz="1200" dirty="0" err="1">
                <a:solidFill>
                  <a:schemeClr val="accent1">
                    <a:lumMod val="75000"/>
                  </a:schemeClr>
                </a:solidFill>
                <a:latin typeface="Abadi" panose="020B0604020104020204" pitchFamily="34" charset="0"/>
              </a:rPr>
              <a:t>is_canceled</a:t>
            </a:r>
            <a:r>
              <a:rPr lang="en-US" sz="1200" dirty="0">
                <a:solidFill>
                  <a:schemeClr val="accent1">
                    <a:lumMod val="75000"/>
                  </a:schemeClr>
                </a:solidFill>
                <a:latin typeface="Abadi" panose="020B0604020104020204" pitchFamily="34" charset="0"/>
              </a:rPr>
              <a:t> : Boolean Type with </a:t>
            </a:r>
            <a:r>
              <a:rPr lang="en-US" sz="1200" dirty="0" err="1">
                <a:solidFill>
                  <a:schemeClr val="accent1">
                    <a:lumMod val="75000"/>
                  </a:schemeClr>
                </a:solidFill>
                <a:latin typeface="Abadi" panose="020B0604020104020204" pitchFamily="34" charset="0"/>
              </a:rPr>
              <a:t>inÿormation</a:t>
            </a:r>
            <a:r>
              <a:rPr lang="en-US" sz="1200" dirty="0">
                <a:solidFill>
                  <a:schemeClr val="accent1">
                    <a:lumMod val="75000"/>
                  </a:schemeClr>
                </a:solidFill>
                <a:latin typeface="Abadi" panose="020B0604020104020204" pitchFamily="34" charset="0"/>
              </a:rPr>
              <a:t> about cancellation </a:t>
            </a:r>
            <a:r>
              <a:rPr lang="en-US" sz="1200" dirty="0" err="1">
                <a:solidFill>
                  <a:schemeClr val="accent1">
                    <a:lumMod val="75000"/>
                  </a:schemeClr>
                </a:solidFill>
                <a:latin typeface="Abadi" panose="020B0604020104020204" pitchFamily="34" charset="0"/>
              </a:rPr>
              <a:t>oÿ</a:t>
            </a:r>
            <a:r>
              <a:rPr lang="en-US" sz="1200" dirty="0">
                <a:solidFill>
                  <a:schemeClr val="accent1">
                    <a:lumMod val="75000"/>
                  </a:schemeClr>
                </a:solidFill>
                <a:latin typeface="Abadi" panose="020B0604020104020204" pitchFamily="34" charset="0"/>
              </a:rPr>
              <a:t> </a:t>
            </a:r>
            <a:r>
              <a:rPr lang="en-US" sz="1200" dirty="0" err="1">
                <a:solidFill>
                  <a:schemeClr val="accent1">
                    <a:lumMod val="75000"/>
                  </a:schemeClr>
                </a:solidFill>
                <a:latin typeface="Abadi" panose="020B0604020104020204" pitchFamily="34" charset="0"/>
              </a:rPr>
              <a:t>bookinĀ</a:t>
            </a:r>
            <a:r>
              <a:rPr lang="en-US" sz="1200" dirty="0">
                <a:solidFill>
                  <a:schemeClr val="accent1">
                    <a:lumMod val="75000"/>
                  </a:schemeClr>
                </a:solidFill>
                <a:latin typeface="Abadi" panose="020B0604020104020204" pitchFamily="34" charset="0"/>
              </a:rPr>
              <a:t>.</a:t>
            </a: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 </a:t>
            </a:r>
            <a:r>
              <a:rPr lang="en-US" sz="1200" dirty="0" err="1">
                <a:solidFill>
                  <a:schemeClr val="accent1">
                    <a:lumMod val="75000"/>
                  </a:schemeClr>
                </a:solidFill>
                <a:latin typeface="Abadi" panose="020B0604020104020204" pitchFamily="34" charset="0"/>
              </a:rPr>
              <a:t>lead_time</a:t>
            </a:r>
            <a:r>
              <a:rPr lang="en-US" sz="1200" dirty="0">
                <a:solidFill>
                  <a:schemeClr val="accent1">
                    <a:lumMod val="75000"/>
                  </a:schemeClr>
                </a:solidFill>
                <a:latin typeface="Abadi" panose="020B0604020104020204" pitchFamily="34" charset="0"/>
              </a:rPr>
              <a:t> : The time they are scheduled to arrive at the hotel.</a:t>
            </a: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 </a:t>
            </a:r>
            <a:r>
              <a:rPr lang="en-US" sz="1200" dirty="0" err="1">
                <a:solidFill>
                  <a:schemeClr val="accent1">
                    <a:lumMod val="75000"/>
                  </a:schemeClr>
                </a:solidFill>
                <a:latin typeface="Abadi" panose="020B0604020104020204" pitchFamily="34" charset="0"/>
              </a:rPr>
              <a:t>arrival_date_year</a:t>
            </a:r>
            <a:r>
              <a:rPr lang="en-US" sz="1200" dirty="0">
                <a:solidFill>
                  <a:schemeClr val="accent1">
                    <a:lumMod val="75000"/>
                  </a:schemeClr>
                </a:solidFill>
                <a:latin typeface="Abadi" panose="020B0604020104020204" pitchFamily="34" charset="0"/>
              </a:rPr>
              <a:t> : Which has the </a:t>
            </a:r>
            <a:r>
              <a:rPr lang="en-US" sz="1200" dirty="0" err="1">
                <a:solidFill>
                  <a:schemeClr val="accent1">
                    <a:lumMod val="75000"/>
                  </a:schemeClr>
                </a:solidFill>
                <a:latin typeface="Abadi" panose="020B0604020104020204" pitchFamily="34" charset="0"/>
              </a:rPr>
              <a:t>Āuest</a:t>
            </a:r>
            <a:r>
              <a:rPr lang="en-US" sz="1200" dirty="0">
                <a:solidFill>
                  <a:schemeClr val="accent1">
                    <a:lumMod val="75000"/>
                  </a:schemeClr>
                </a:solidFill>
                <a:latin typeface="Abadi" panose="020B0604020104020204" pitchFamily="34" charset="0"/>
              </a:rPr>
              <a:t> arrived. </a:t>
            </a: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a:t>
            </a:r>
            <a:r>
              <a:rPr lang="en-US" sz="1200" dirty="0" err="1">
                <a:solidFill>
                  <a:schemeClr val="accent1">
                    <a:lumMod val="75000"/>
                  </a:schemeClr>
                </a:solidFill>
                <a:latin typeface="Abadi" panose="020B0604020104020204" pitchFamily="34" charset="0"/>
              </a:rPr>
              <a:t>arrival_date_month</a:t>
            </a:r>
            <a:r>
              <a:rPr lang="en-US" sz="1200" dirty="0">
                <a:solidFill>
                  <a:schemeClr val="accent1">
                    <a:lumMod val="75000"/>
                  </a:schemeClr>
                </a:solidFill>
                <a:latin typeface="Abadi" panose="020B0604020104020204" pitchFamily="34" charset="0"/>
              </a:rPr>
              <a:t> : Which month </a:t>
            </a:r>
            <a:r>
              <a:rPr lang="en-US" sz="1200" dirty="0" err="1">
                <a:solidFill>
                  <a:schemeClr val="accent1">
                    <a:lumMod val="75000"/>
                  </a:schemeClr>
                </a:solidFill>
                <a:latin typeface="Abadi" panose="020B0604020104020204" pitchFamily="34" charset="0"/>
              </a:rPr>
              <a:t>oÿ</a:t>
            </a:r>
            <a:r>
              <a:rPr lang="en-US" sz="1200" dirty="0">
                <a:solidFill>
                  <a:schemeClr val="accent1">
                    <a:lumMod val="75000"/>
                  </a:schemeClr>
                </a:solidFill>
                <a:latin typeface="Abadi" panose="020B0604020104020204" pitchFamily="34" charset="0"/>
              </a:rPr>
              <a:t> the year the </a:t>
            </a:r>
            <a:r>
              <a:rPr lang="en-US" sz="1200" dirty="0" err="1">
                <a:solidFill>
                  <a:schemeClr val="accent1">
                    <a:lumMod val="75000"/>
                  </a:schemeClr>
                </a:solidFill>
                <a:latin typeface="Abadi" panose="020B0604020104020204" pitchFamily="34" charset="0"/>
              </a:rPr>
              <a:t>Āuest</a:t>
            </a:r>
            <a:r>
              <a:rPr lang="en-US" sz="1200" dirty="0">
                <a:solidFill>
                  <a:schemeClr val="accent1">
                    <a:lumMod val="75000"/>
                  </a:schemeClr>
                </a:solidFill>
                <a:latin typeface="Abadi" panose="020B0604020104020204" pitchFamily="34" charset="0"/>
              </a:rPr>
              <a:t> checked in.</a:t>
            </a: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 </a:t>
            </a:r>
            <a:r>
              <a:rPr lang="en-US" sz="1200" dirty="0" err="1">
                <a:solidFill>
                  <a:schemeClr val="accent1">
                    <a:lumMod val="75000"/>
                  </a:schemeClr>
                </a:solidFill>
                <a:latin typeface="Abadi" panose="020B0604020104020204" pitchFamily="34" charset="0"/>
              </a:rPr>
              <a:t>arrival_date_week_number</a:t>
            </a:r>
            <a:r>
              <a:rPr lang="en-US" sz="1200" dirty="0">
                <a:solidFill>
                  <a:schemeClr val="accent1">
                    <a:lumMod val="75000"/>
                  </a:schemeClr>
                </a:solidFill>
                <a:latin typeface="Abadi" panose="020B0604020104020204" pitchFamily="34" charset="0"/>
              </a:rPr>
              <a:t> : Which week </a:t>
            </a:r>
            <a:r>
              <a:rPr lang="en-US" sz="1200" dirty="0" err="1">
                <a:solidFill>
                  <a:schemeClr val="accent1">
                    <a:lumMod val="75000"/>
                  </a:schemeClr>
                </a:solidFill>
                <a:latin typeface="Abadi" panose="020B0604020104020204" pitchFamily="34" charset="0"/>
              </a:rPr>
              <a:t>oÿ</a:t>
            </a:r>
            <a:r>
              <a:rPr lang="en-US" sz="1200" dirty="0">
                <a:solidFill>
                  <a:schemeClr val="accent1">
                    <a:lumMod val="75000"/>
                  </a:schemeClr>
                </a:solidFill>
                <a:latin typeface="Abadi" panose="020B0604020104020204" pitchFamily="34" charset="0"/>
              </a:rPr>
              <a:t> the month the </a:t>
            </a:r>
            <a:r>
              <a:rPr lang="en-US" sz="1200" dirty="0" err="1">
                <a:solidFill>
                  <a:schemeClr val="accent1">
                    <a:lumMod val="75000"/>
                  </a:schemeClr>
                </a:solidFill>
                <a:latin typeface="Abadi" panose="020B0604020104020204" pitchFamily="34" charset="0"/>
              </a:rPr>
              <a:t>Āuest</a:t>
            </a:r>
            <a:r>
              <a:rPr lang="en-US" sz="1200" dirty="0">
                <a:solidFill>
                  <a:schemeClr val="accent1">
                    <a:lumMod val="75000"/>
                  </a:schemeClr>
                </a:solidFill>
                <a:latin typeface="Abadi" panose="020B0604020104020204" pitchFamily="34" charset="0"/>
              </a:rPr>
              <a:t> checked in.</a:t>
            </a: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 </a:t>
            </a:r>
            <a:r>
              <a:rPr lang="en-US" sz="1200" dirty="0" err="1">
                <a:solidFill>
                  <a:schemeClr val="accent1">
                    <a:lumMod val="75000"/>
                  </a:schemeClr>
                </a:solidFill>
                <a:latin typeface="Abadi" panose="020B0604020104020204" pitchFamily="34" charset="0"/>
              </a:rPr>
              <a:t>arrival_date_day_oÿ_month</a:t>
            </a:r>
            <a:r>
              <a:rPr lang="en-US" sz="1200" dirty="0">
                <a:solidFill>
                  <a:schemeClr val="accent1">
                    <a:lumMod val="75000"/>
                  </a:schemeClr>
                </a:solidFill>
                <a:latin typeface="Abadi" panose="020B0604020104020204" pitchFamily="34" charset="0"/>
              </a:rPr>
              <a:t> : which date </a:t>
            </a:r>
            <a:r>
              <a:rPr lang="en-US" sz="1200" dirty="0" err="1">
                <a:solidFill>
                  <a:schemeClr val="accent1">
                    <a:lumMod val="75000"/>
                  </a:schemeClr>
                </a:solidFill>
                <a:latin typeface="Abadi" panose="020B0604020104020204" pitchFamily="34" charset="0"/>
              </a:rPr>
              <a:t>oÿ</a:t>
            </a:r>
            <a:r>
              <a:rPr lang="en-US" sz="1200" dirty="0">
                <a:solidFill>
                  <a:schemeClr val="accent1">
                    <a:lumMod val="75000"/>
                  </a:schemeClr>
                </a:solidFill>
                <a:latin typeface="Abadi" panose="020B0604020104020204" pitchFamily="34" charset="0"/>
              </a:rPr>
              <a:t> the month the </a:t>
            </a:r>
            <a:r>
              <a:rPr lang="en-US" sz="1200" dirty="0" err="1">
                <a:solidFill>
                  <a:schemeClr val="accent1">
                    <a:lumMod val="75000"/>
                  </a:schemeClr>
                </a:solidFill>
                <a:latin typeface="Abadi" panose="020B0604020104020204" pitchFamily="34" charset="0"/>
              </a:rPr>
              <a:t>Āuest</a:t>
            </a:r>
            <a:r>
              <a:rPr lang="en-US" sz="1200" dirty="0">
                <a:solidFill>
                  <a:schemeClr val="accent1">
                    <a:lumMod val="75000"/>
                  </a:schemeClr>
                </a:solidFill>
                <a:latin typeface="Abadi" panose="020B0604020104020204" pitchFamily="34" charset="0"/>
              </a:rPr>
              <a:t> checked in.</a:t>
            </a: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 </a:t>
            </a:r>
            <a:r>
              <a:rPr lang="en-US" sz="1200" dirty="0" err="1">
                <a:solidFill>
                  <a:schemeClr val="accent1">
                    <a:lumMod val="75000"/>
                  </a:schemeClr>
                </a:solidFill>
                <a:latin typeface="Abadi" panose="020B0604020104020204" pitchFamily="34" charset="0"/>
              </a:rPr>
              <a:t>stays_in_weekend_niĀhts</a:t>
            </a:r>
            <a:r>
              <a:rPr lang="en-US" sz="1200" dirty="0">
                <a:solidFill>
                  <a:schemeClr val="accent1">
                    <a:lumMod val="75000"/>
                  </a:schemeClr>
                </a:solidFill>
                <a:latin typeface="Abadi" panose="020B0604020104020204" pitchFamily="34" charset="0"/>
              </a:rPr>
              <a:t> : Number </a:t>
            </a:r>
            <a:r>
              <a:rPr lang="en-US" sz="1200" dirty="0" err="1">
                <a:solidFill>
                  <a:schemeClr val="accent1">
                    <a:lumMod val="75000"/>
                  </a:schemeClr>
                </a:solidFill>
                <a:latin typeface="Abadi" panose="020B0604020104020204" pitchFamily="34" charset="0"/>
              </a:rPr>
              <a:t>oÿ</a:t>
            </a:r>
            <a:r>
              <a:rPr lang="en-US" sz="1200" dirty="0">
                <a:solidFill>
                  <a:schemeClr val="accent1">
                    <a:lumMod val="75000"/>
                  </a:schemeClr>
                </a:solidFill>
                <a:latin typeface="Abadi" panose="020B0604020104020204" pitchFamily="34" charset="0"/>
              </a:rPr>
              <a:t> </a:t>
            </a:r>
            <a:r>
              <a:rPr lang="en-US" sz="1200" dirty="0" err="1">
                <a:solidFill>
                  <a:schemeClr val="accent1">
                    <a:lumMod val="75000"/>
                  </a:schemeClr>
                </a:solidFill>
                <a:latin typeface="Abadi" panose="020B0604020104020204" pitchFamily="34" charset="0"/>
              </a:rPr>
              <a:t>Āuest</a:t>
            </a:r>
            <a:r>
              <a:rPr lang="en-US" sz="1200" dirty="0">
                <a:solidFill>
                  <a:schemeClr val="accent1">
                    <a:lumMod val="75000"/>
                  </a:schemeClr>
                </a:solidFill>
                <a:latin typeface="Abadi" panose="020B0604020104020204" pitchFamily="34" charset="0"/>
              </a:rPr>
              <a:t> stayed </a:t>
            </a:r>
            <a:r>
              <a:rPr lang="en-US" sz="1200" dirty="0" err="1">
                <a:solidFill>
                  <a:schemeClr val="accent1">
                    <a:lumMod val="75000"/>
                  </a:schemeClr>
                </a:solidFill>
                <a:latin typeface="Abadi" panose="020B0604020104020204" pitchFamily="34" charset="0"/>
              </a:rPr>
              <a:t>durinĀ</a:t>
            </a:r>
            <a:r>
              <a:rPr lang="en-US" sz="1200" dirty="0">
                <a:solidFill>
                  <a:schemeClr val="accent1">
                    <a:lumMod val="75000"/>
                  </a:schemeClr>
                </a:solidFill>
                <a:latin typeface="Abadi" panose="020B0604020104020204" pitchFamily="34" charset="0"/>
              </a:rPr>
              <a:t> the weekend </a:t>
            </a:r>
            <a:r>
              <a:rPr lang="en-US" sz="1200" dirty="0" err="1">
                <a:solidFill>
                  <a:schemeClr val="accent1">
                    <a:lumMod val="75000"/>
                  </a:schemeClr>
                </a:solidFill>
                <a:latin typeface="Abadi" panose="020B0604020104020204" pitchFamily="34" charset="0"/>
              </a:rPr>
              <a:t>niĀhts</a:t>
            </a:r>
            <a:r>
              <a:rPr lang="en-US" sz="1200" dirty="0">
                <a:solidFill>
                  <a:schemeClr val="accent1">
                    <a:lumMod val="75000"/>
                  </a:schemeClr>
                </a:solidFill>
                <a:latin typeface="Abadi" panose="020B0604020104020204" pitchFamily="34" charset="0"/>
              </a:rPr>
              <a:t>. </a:t>
            </a: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a:t>
            </a:r>
            <a:r>
              <a:rPr lang="en-US" sz="1200" dirty="0" err="1">
                <a:solidFill>
                  <a:schemeClr val="accent1">
                    <a:lumMod val="75000"/>
                  </a:schemeClr>
                </a:solidFill>
                <a:latin typeface="Abadi" panose="020B0604020104020204" pitchFamily="34" charset="0"/>
              </a:rPr>
              <a:t>stays_in_week_niĀhts</a:t>
            </a:r>
            <a:r>
              <a:rPr lang="en-US" sz="1200" dirty="0">
                <a:solidFill>
                  <a:schemeClr val="accent1">
                    <a:lumMod val="75000"/>
                  </a:schemeClr>
                </a:solidFill>
                <a:latin typeface="Abadi" panose="020B0604020104020204" pitchFamily="34" charset="0"/>
              </a:rPr>
              <a:t> : Number </a:t>
            </a:r>
            <a:r>
              <a:rPr lang="en-US" sz="1200" dirty="0" err="1">
                <a:solidFill>
                  <a:schemeClr val="accent1">
                    <a:lumMod val="75000"/>
                  </a:schemeClr>
                </a:solidFill>
                <a:latin typeface="Abadi" panose="020B0604020104020204" pitchFamily="34" charset="0"/>
              </a:rPr>
              <a:t>oÿ</a:t>
            </a:r>
            <a:r>
              <a:rPr lang="en-US" sz="1200" dirty="0">
                <a:solidFill>
                  <a:schemeClr val="accent1">
                    <a:lumMod val="75000"/>
                  </a:schemeClr>
                </a:solidFill>
                <a:latin typeface="Abadi" panose="020B0604020104020204" pitchFamily="34" charset="0"/>
              </a:rPr>
              <a:t> </a:t>
            </a:r>
            <a:r>
              <a:rPr lang="en-US" sz="1200" dirty="0" err="1">
                <a:solidFill>
                  <a:schemeClr val="accent1">
                    <a:lumMod val="75000"/>
                  </a:schemeClr>
                </a:solidFill>
                <a:latin typeface="Abadi" panose="020B0604020104020204" pitchFamily="34" charset="0"/>
              </a:rPr>
              <a:t>Āuest</a:t>
            </a:r>
            <a:r>
              <a:rPr lang="en-US" sz="1200" dirty="0">
                <a:solidFill>
                  <a:schemeClr val="accent1">
                    <a:lumMod val="75000"/>
                  </a:schemeClr>
                </a:solidFill>
                <a:latin typeface="Abadi" panose="020B0604020104020204" pitchFamily="34" charset="0"/>
              </a:rPr>
              <a:t> stayed </a:t>
            </a:r>
            <a:r>
              <a:rPr lang="en-US" sz="1200" dirty="0" err="1">
                <a:solidFill>
                  <a:schemeClr val="accent1">
                    <a:lumMod val="75000"/>
                  </a:schemeClr>
                </a:solidFill>
                <a:latin typeface="Abadi" panose="020B0604020104020204" pitchFamily="34" charset="0"/>
              </a:rPr>
              <a:t>durinĀ</a:t>
            </a:r>
            <a:r>
              <a:rPr lang="en-US" sz="1200" dirty="0">
                <a:solidFill>
                  <a:schemeClr val="accent1">
                    <a:lumMod val="75000"/>
                  </a:schemeClr>
                </a:solidFill>
                <a:latin typeface="Abadi" panose="020B0604020104020204" pitchFamily="34" charset="0"/>
              </a:rPr>
              <a:t> the week </a:t>
            </a:r>
            <a:r>
              <a:rPr lang="en-US" sz="1200" dirty="0" err="1">
                <a:solidFill>
                  <a:schemeClr val="accent1">
                    <a:lumMod val="75000"/>
                  </a:schemeClr>
                </a:solidFill>
                <a:latin typeface="Abadi" panose="020B0604020104020204" pitchFamily="34" charset="0"/>
              </a:rPr>
              <a:t>niĀhts</a:t>
            </a:r>
            <a:endParaRPr lang="en-US" sz="1200" dirty="0">
              <a:solidFill>
                <a:schemeClr val="accent1">
                  <a:lumMod val="75000"/>
                </a:schemeClr>
              </a:solidFill>
              <a:latin typeface="Abadi" panose="020B0604020104020204" pitchFamily="34" charset="0"/>
            </a:endParaRP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 adults : counts </a:t>
            </a:r>
            <a:r>
              <a:rPr lang="en-US" sz="1200" dirty="0" err="1">
                <a:solidFill>
                  <a:schemeClr val="accent1">
                    <a:lumMod val="75000"/>
                  </a:schemeClr>
                </a:solidFill>
                <a:latin typeface="Abadi" panose="020B0604020104020204" pitchFamily="34" charset="0"/>
              </a:rPr>
              <a:t>oÿ</a:t>
            </a:r>
            <a:r>
              <a:rPr lang="en-US" sz="1200" dirty="0">
                <a:solidFill>
                  <a:schemeClr val="accent1">
                    <a:lumMod val="75000"/>
                  </a:schemeClr>
                </a:solidFill>
                <a:latin typeface="Abadi" panose="020B0604020104020204" pitchFamily="34" charset="0"/>
              </a:rPr>
              <a:t> adults</a:t>
            </a: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 children : count </a:t>
            </a:r>
            <a:r>
              <a:rPr lang="en-US" sz="1200" dirty="0" err="1">
                <a:solidFill>
                  <a:schemeClr val="accent1">
                    <a:lumMod val="75000"/>
                  </a:schemeClr>
                </a:solidFill>
                <a:latin typeface="Abadi" panose="020B0604020104020204" pitchFamily="34" charset="0"/>
              </a:rPr>
              <a:t>oÿ</a:t>
            </a:r>
            <a:r>
              <a:rPr lang="en-US" sz="1200" dirty="0">
                <a:solidFill>
                  <a:schemeClr val="accent1">
                    <a:lumMod val="75000"/>
                  </a:schemeClr>
                </a:solidFill>
                <a:latin typeface="Abadi" panose="020B0604020104020204" pitchFamily="34" charset="0"/>
              </a:rPr>
              <a:t> children.</a:t>
            </a: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 babies : count </a:t>
            </a:r>
            <a:r>
              <a:rPr lang="en-US" sz="1200" dirty="0" err="1">
                <a:solidFill>
                  <a:schemeClr val="accent1">
                    <a:lumMod val="75000"/>
                  </a:schemeClr>
                </a:solidFill>
                <a:latin typeface="Abadi" panose="020B0604020104020204" pitchFamily="34" charset="0"/>
              </a:rPr>
              <a:t>oÿ</a:t>
            </a:r>
            <a:r>
              <a:rPr lang="en-US" sz="1200" dirty="0">
                <a:solidFill>
                  <a:schemeClr val="accent1">
                    <a:lumMod val="75000"/>
                  </a:schemeClr>
                </a:solidFill>
                <a:latin typeface="Abadi" panose="020B0604020104020204" pitchFamily="34" charset="0"/>
              </a:rPr>
              <a:t> babies.</a:t>
            </a: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 country : Codes names </a:t>
            </a:r>
            <a:r>
              <a:rPr lang="en-US" sz="1200" dirty="0" err="1">
                <a:solidFill>
                  <a:schemeClr val="accent1">
                    <a:lumMod val="75000"/>
                  </a:schemeClr>
                </a:solidFill>
                <a:latin typeface="Abadi" panose="020B0604020104020204" pitchFamily="34" charset="0"/>
              </a:rPr>
              <a:t>oÿ</a:t>
            </a:r>
            <a:r>
              <a:rPr lang="en-US" sz="1200" dirty="0">
                <a:solidFill>
                  <a:schemeClr val="accent1">
                    <a:lumMod val="75000"/>
                  </a:schemeClr>
                </a:solidFill>
                <a:latin typeface="Abadi" panose="020B0604020104020204" pitchFamily="34" charset="0"/>
              </a:rPr>
              <a:t> the countries where the hotels are.</a:t>
            </a: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 </a:t>
            </a:r>
            <a:r>
              <a:rPr lang="en-US" sz="1200" dirty="0" err="1">
                <a:solidFill>
                  <a:schemeClr val="accent1">
                    <a:lumMod val="75000"/>
                  </a:schemeClr>
                </a:solidFill>
                <a:latin typeface="Abadi" panose="020B0604020104020204" pitchFamily="34" charset="0"/>
              </a:rPr>
              <a:t>market_seĀment</a:t>
            </a:r>
            <a:r>
              <a:rPr lang="en-US" sz="1200" dirty="0">
                <a:solidFill>
                  <a:schemeClr val="accent1">
                    <a:lumMod val="75000"/>
                  </a:schemeClr>
                </a:solidFill>
                <a:latin typeface="Abadi" panose="020B0604020104020204" pitchFamily="34" charset="0"/>
              </a:rPr>
              <a:t> : </a:t>
            </a:r>
            <a:r>
              <a:rPr lang="en-US" sz="1200" dirty="0" err="1">
                <a:solidFill>
                  <a:schemeClr val="accent1">
                    <a:lumMod val="75000"/>
                  </a:schemeClr>
                </a:solidFill>
                <a:latin typeface="Abadi" panose="020B0604020104020204" pitchFamily="34" charset="0"/>
              </a:rPr>
              <a:t>dividinĀ</a:t>
            </a:r>
            <a:r>
              <a:rPr lang="en-US" sz="1200" dirty="0">
                <a:solidFill>
                  <a:schemeClr val="accent1">
                    <a:lumMod val="75000"/>
                  </a:schemeClr>
                </a:solidFill>
                <a:latin typeface="Abadi" panose="020B0604020104020204" pitchFamily="34" charset="0"/>
              </a:rPr>
              <a:t> potential </a:t>
            </a:r>
            <a:r>
              <a:rPr lang="en-US" sz="1200" dirty="0" err="1">
                <a:solidFill>
                  <a:schemeClr val="accent1">
                    <a:lumMod val="75000"/>
                  </a:schemeClr>
                </a:solidFill>
                <a:latin typeface="Abadi" panose="020B0604020104020204" pitchFamily="34" charset="0"/>
              </a:rPr>
              <a:t>Āuests</a:t>
            </a:r>
            <a:r>
              <a:rPr lang="en-US" sz="1200" dirty="0">
                <a:solidFill>
                  <a:schemeClr val="accent1">
                    <a:lumMod val="75000"/>
                  </a:schemeClr>
                </a:solidFill>
                <a:latin typeface="Abadi" panose="020B0604020104020204" pitchFamily="34" charset="0"/>
              </a:rPr>
              <a:t> into </a:t>
            </a:r>
            <a:r>
              <a:rPr lang="en-US" sz="1200" dirty="0" err="1">
                <a:solidFill>
                  <a:schemeClr val="accent1">
                    <a:lumMod val="75000"/>
                  </a:schemeClr>
                </a:solidFill>
                <a:latin typeface="Abadi" panose="020B0604020104020204" pitchFamily="34" charset="0"/>
              </a:rPr>
              <a:t>Āroups</a:t>
            </a:r>
            <a:r>
              <a:rPr lang="en-US" sz="1200" dirty="0">
                <a:solidFill>
                  <a:schemeClr val="accent1">
                    <a:lumMod val="75000"/>
                  </a:schemeClr>
                </a:solidFill>
                <a:latin typeface="Abadi" panose="020B0604020104020204" pitchFamily="34" charset="0"/>
              </a:rPr>
              <a:t> based on a set </a:t>
            </a:r>
            <a:r>
              <a:rPr lang="en-US" sz="1200" dirty="0" err="1">
                <a:solidFill>
                  <a:schemeClr val="accent1">
                    <a:lumMod val="75000"/>
                  </a:schemeClr>
                </a:solidFill>
                <a:latin typeface="Abadi" panose="020B0604020104020204" pitchFamily="34" charset="0"/>
              </a:rPr>
              <a:t>oÿ</a:t>
            </a:r>
            <a:r>
              <a:rPr lang="en-US" sz="1200" dirty="0">
                <a:solidFill>
                  <a:schemeClr val="accent1">
                    <a:lumMod val="75000"/>
                  </a:schemeClr>
                </a:solidFill>
                <a:latin typeface="Abadi" panose="020B0604020104020204" pitchFamily="34" charset="0"/>
              </a:rPr>
              <a:t> shared characteristics. </a:t>
            </a: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a:t>
            </a:r>
            <a:r>
              <a:rPr lang="en-US" sz="1200" dirty="0" err="1">
                <a:solidFill>
                  <a:schemeClr val="accent1">
                    <a:lumMod val="75000"/>
                  </a:schemeClr>
                </a:solidFill>
                <a:latin typeface="Abadi" panose="020B0604020104020204" pitchFamily="34" charset="0"/>
              </a:rPr>
              <a:t>distribution_channel</a:t>
            </a:r>
            <a:r>
              <a:rPr lang="en-US" sz="1200" dirty="0">
                <a:solidFill>
                  <a:schemeClr val="accent1">
                    <a:lumMod val="75000"/>
                  </a:schemeClr>
                </a:solidFill>
                <a:latin typeface="Abadi" panose="020B0604020104020204" pitchFamily="34" charset="0"/>
              </a:rPr>
              <a:t> : Different channels </a:t>
            </a:r>
            <a:r>
              <a:rPr lang="en-US" sz="1200" dirty="0" err="1">
                <a:solidFill>
                  <a:schemeClr val="accent1">
                    <a:lumMod val="75000"/>
                  </a:schemeClr>
                </a:solidFill>
                <a:latin typeface="Abadi" panose="020B0604020104020204" pitchFamily="34" charset="0"/>
              </a:rPr>
              <a:t>oÿ</a:t>
            </a:r>
            <a:r>
              <a:rPr lang="en-US" sz="1200" dirty="0">
                <a:solidFill>
                  <a:schemeClr val="accent1">
                    <a:lumMod val="75000"/>
                  </a:schemeClr>
                </a:solidFill>
                <a:latin typeface="Abadi" panose="020B0604020104020204" pitchFamily="34" charset="0"/>
              </a:rPr>
              <a:t> a hotel to receive </a:t>
            </a:r>
            <a:r>
              <a:rPr lang="en-US" sz="1200" dirty="0" err="1">
                <a:solidFill>
                  <a:schemeClr val="accent1">
                    <a:lumMod val="75000"/>
                  </a:schemeClr>
                </a:solidFill>
                <a:latin typeface="Abadi" panose="020B0604020104020204" pitchFamily="34" charset="0"/>
              </a:rPr>
              <a:t>bookinĀs</a:t>
            </a:r>
            <a:r>
              <a:rPr lang="en-US" sz="1200" dirty="0">
                <a:solidFill>
                  <a:schemeClr val="accent1">
                    <a:lumMod val="75000"/>
                  </a:schemeClr>
                </a:solidFill>
                <a:latin typeface="Abadi" panose="020B0604020104020204" pitchFamily="34" charset="0"/>
              </a:rPr>
              <a:t>.</a:t>
            </a: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a:t>
            </a:r>
            <a:r>
              <a:rPr lang="en-US" sz="1200" dirty="0" err="1">
                <a:solidFill>
                  <a:schemeClr val="accent1">
                    <a:lumMod val="75000"/>
                  </a:schemeClr>
                </a:solidFill>
                <a:latin typeface="Abadi" panose="020B0604020104020204" pitchFamily="34" charset="0"/>
              </a:rPr>
              <a:t>is_repeated_Āuest</a:t>
            </a:r>
            <a:r>
              <a:rPr lang="en-US" sz="1200" dirty="0">
                <a:solidFill>
                  <a:schemeClr val="accent1">
                    <a:lumMod val="75000"/>
                  </a:schemeClr>
                </a:solidFill>
                <a:latin typeface="Abadi" panose="020B0604020104020204" pitchFamily="34" charset="0"/>
              </a:rPr>
              <a:t> : Boolean type, weather the </a:t>
            </a:r>
            <a:r>
              <a:rPr lang="en-US" sz="1200" dirty="0" err="1">
                <a:solidFill>
                  <a:schemeClr val="accent1">
                    <a:lumMod val="75000"/>
                  </a:schemeClr>
                </a:solidFill>
                <a:latin typeface="Abadi" panose="020B0604020104020204" pitchFamily="34" charset="0"/>
              </a:rPr>
              <a:t>Āuest</a:t>
            </a:r>
            <a:r>
              <a:rPr lang="en-US" sz="1200" dirty="0">
                <a:solidFill>
                  <a:schemeClr val="accent1">
                    <a:lumMod val="75000"/>
                  </a:schemeClr>
                </a:solidFill>
                <a:latin typeface="Abadi" panose="020B0604020104020204" pitchFamily="34" charset="0"/>
              </a:rPr>
              <a:t> has come </a:t>
            </a:r>
            <a:r>
              <a:rPr lang="en-US" sz="1200" dirty="0" err="1">
                <a:solidFill>
                  <a:schemeClr val="accent1">
                    <a:lumMod val="75000"/>
                  </a:schemeClr>
                </a:solidFill>
                <a:latin typeface="Abadi" panose="020B0604020104020204" pitchFamily="34" charset="0"/>
              </a:rPr>
              <a:t>beÿore</a:t>
            </a:r>
            <a:r>
              <a:rPr lang="en-US" sz="1200" dirty="0">
                <a:solidFill>
                  <a:schemeClr val="accent1">
                    <a:lumMod val="75000"/>
                  </a:schemeClr>
                </a:solidFill>
                <a:latin typeface="Abadi" panose="020B0604020104020204" pitchFamily="34" charset="0"/>
              </a:rPr>
              <a:t> or not.</a:t>
            </a: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a:t>
            </a:r>
            <a:r>
              <a:rPr lang="en-US" sz="1200" dirty="0" err="1">
                <a:solidFill>
                  <a:schemeClr val="accent1">
                    <a:lumMod val="75000"/>
                  </a:schemeClr>
                </a:solidFill>
                <a:latin typeface="Abadi" panose="020B0604020104020204" pitchFamily="34" charset="0"/>
              </a:rPr>
              <a:t>researved_room_type</a:t>
            </a:r>
            <a:r>
              <a:rPr lang="en-US" sz="1200" dirty="0">
                <a:solidFill>
                  <a:schemeClr val="accent1">
                    <a:lumMod val="75000"/>
                  </a:schemeClr>
                </a:solidFill>
                <a:latin typeface="Abadi" panose="020B0604020104020204" pitchFamily="34" charset="0"/>
              </a:rPr>
              <a:t> : room types reserved </a:t>
            </a:r>
            <a:r>
              <a:rPr lang="en-US" sz="1200" dirty="0" err="1">
                <a:solidFill>
                  <a:schemeClr val="accent1">
                    <a:lumMod val="75000"/>
                  </a:schemeClr>
                </a:solidFill>
                <a:latin typeface="Abadi" panose="020B0604020104020204" pitchFamily="34" charset="0"/>
              </a:rPr>
              <a:t>durinĀ</a:t>
            </a:r>
            <a:r>
              <a:rPr lang="en-US" sz="1200" dirty="0">
                <a:solidFill>
                  <a:schemeClr val="accent1">
                    <a:lumMod val="75000"/>
                  </a:schemeClr>
                </a:solidFill>
                <a:latin typeface="Abadi" panose="020B0604020104020204" pitchFamily="34" charset="0"/>
              </a:rPr>
              <a:t> </a:t>
            </a:r>
            <a:r>
              <a:rPr lang="en-US" sz="1200" dirty="0" err="1">
                <a:solidFill>
                  <a:schemeClr val="accent1">
                    <a:lumMod val="75000"/>
                  </a:schemeClr>
                </a:solidFill>
                <a:latin typeface="Abadi" panose="020B0604020104020204" pitchFamily="34" charset="0"/>
              </a:rPr>
              <a:t>bookinĀ</a:t>
            </a:r>
            <a:r>
              <a:rPr lang="en-US" sz="1200" dirty="0">
                <a:solidFill>
                  <a:schemeClr val="accent1">
                    <a:lumMod val="75000"/>
                  </a:schemeClr>
                </a:solidFill>
                <a:latin typeface="Abadi" panose="020B0604020104020204" pitchFamily="34" charset="0"/>
              </a:rPr>
              <a:t>. </a:t>
            </a: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a:t>
            </a:r>
            <a:r>
              <a:rPr lang="en-US" sz="1200" dirty="0" err="1">
                <a:solidFill>
                  <a:schemeClr val="accent1">
                    <a:lumMod val="75000"/>
                  </a:schemeClr>
                </a:solidFill>
                <a:latin typeface="Abadi" panose="020B0604020104020204" pitchFamily="34" charset="0"/>
              </a:rPr>
              <a:t>assiĀned_room_type</a:t>
            </a:r>
            <a:r>
              <a:rPr lang="en-US" sz="1200" dirty="0">
                <a:solidFill>
                  <a:schemeClr val="accent1">
                    <a:lumMod val="75000"/>
                  </a:schemeClr>
                </a:solidFill>
                <a:latin typeface="Abadi" panose="020B0604020104020204" pitchFamily="34" charset="0"/>
              </a:rPr>
              <a:t> : room </a:t>
            </a:r>
            <a:r>
              <a:rPr lang="en-US" sz="1200" dirty="0" err="1">
                <a:solidFill>
                  <a:schemeClr val="accent1">
                    <a:lumMod val="75000"/>
                  </a:schemeClr>
                </a:solidFill>
                <a:latin typeface="Abadi" panose="020B0604020104020204" pitchFamily="34" charset="0"/>
              </a:rPr>
              <a:t>assiĀned</a:t>
            </a:r>
            <a:r>
              <a:rPr lang="en-US" sz="1200" dirty="0">
                <a:solidFill>
                  <a:schemeClr val="accent1">
                    <a:lumMod val="75000"/>
                  </a:schemeClr>
                </a:solidFill>
                <a:latin typeface="Abadi" panose="020B0604020104020204" pitchFamily="34" charset="0"/>
              </a:rPr>
              <a:t> to the </a:t>
            </a:r>
            <a:r>
              <a:rPr lang="en-US" sz="1200" dirty="0" err="1">
                <a:solidFill>
                  <a:schemeClr val="accent1">
                    <a:lumMod val="75000"/>
                  </a:schemeClr>
                </a:solidFill>
                <a:latin typeface="Abadi" panose="020B0604020104020204" pitchFamily="34" charset="0"/>
              </a:rPr>
              <a:t>Āuest</a:t>
            </a:r>
            <a:r>
              <a:rPr lang="en-US" sz="1200" dirty="0">
                <a:solidFill>
                  <a:schemeClr val="accent1">
                    <a:lumMod val="75000"/>
                  </a:schemeClr>
                </a:solidFill>
                <a:latin typeface="Abadi" panose="020B0604020104020204" pitchFamily="34" charset="0"/>
              </a:rPr>
              <a:t>. </a:t>
            </a: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a:t>
            </a:r>
            <a:r>
              <a:rPr lang="en-US" sz="1200" dirty="0" err="1">
                <a:solidFill>
                  <a:schemeClr val="accent1">
                    <a:lumMod val="75000"/>
                  </a:schemeClr>
                </a:solidFill>
                <a:latin typeface="Abadi" panose="020B0604020104020204" pitchFamily="34" charset="0"/>
              </a:rPr>
              <a:t>customer_type</a:t>
            </a:r>
            <a:r>
              <a:rPr lang="en-US" sz="1200" dirty="0">
                <a:solidFill>
                  <a:schemeClr val="accent1">
                    <a:lumMod val="75000"/>
                  </a:schemeClr>
                </a:solidFill>
                <a:latin typeface="Abadi" panose="020B0604020104020204" pitchFamily="34" charset="0"/>
              </a:rPr>
              <a:t> : </a:t>
            </a:r>
            <a:r>
              <a:rPr lang="en-US" sz="1200" dirty="0" err="1">
                <a:solidFill>
                  <a:schemeClr val="accent1">
                    <a:lumMod val="75000"/>
                  </a:schemeClr>
                </a:solidFill>
                <a:latin typeface="Abadi" panose="020B0604020104020204" pitchFamily="34" charset="0"/>
              </a:rPr>
              <a:t>cateĀorical</a:t>
            </a:r>
            <a:r>
              <a:rPr lang="en-US" sz="1200" dirty="0">
                <a:solidFill>
                  <a:schemeClr val="accent1">
                    <a:lumMod val="75000"/>
                  </a:schemeClr>
                </a:solidFill>
                <a:latin typeface="Abadi" panose="020B0604020104020204" pitchFamily="34" charset="0"/>
              </a:rPr>
              <a:t> type column </a:t>
            </a:r>
            <a:r>
              <a:rPr lang="en-US" sz="1200" dirty="0" err="1">
                <a:solidFill>
                  <a:schemeClr val="accent1">
                    <a:lumMod val="75000"/>
                  </a:schemeClr>
                </a:solidFill>
                <a:latin typeface="Abadi" panose="020B0604020104020204" pitchFamily="34" charset="0"/>
              </a:rPr>
              <a:t>holdinĀ</a:t>
            </a:r>
            <a:r>
              <a:rPr lang="en-US" sz="1200" dirty="0">
                <a:solidFill>
                  <a:schemeClr val="accent1">
                    <a:lumMod val="75000"/>
                  </a:schemeClr>
                </a:solidFill>
                <a:latin typeface="Abadi" panose="020B0604020104020204" pitchFamily="34" charset="0"/>
              </a:rPr>
              <a:t> </a:t>
            </a:r>
            <a:r>
              <a:rPr lang="en-US" sz="1200" dirty="0" err="1">
                <a:solidFill>
                  <a:schemeClr val="accent1">
                    <a:lumMod val="75000"/>
                  </a:schemeClr>
                </a:solidFill>
                <a:latin typeface="Abadi" panose="020B0604020104020204" pitchFamily="34" charset="0"/>
              </a:rPr>
              <a:t>inÿormation</a:t>
            </a:r>
            <a:r>
              <a:rPr lang="en-US" sz="1200" dirty="0">
                <a:solidFill>
                  <a:schemeClr val="accent1">
                    <a:lumMod val="75000"/>
                  </a:schemeClr>
                </a:solidFill>
                <a:latin typeface="Abadi" panose="020B0604020104020204" pitchFamily="34" charset="0"/>
              </a:rPr>
              <a:t> about the type </a:t>
            </a:r>
            <a:r>
              <a:rPr lang="en-US" sz="1200" dirty="0" err="1">
                <a:solidFill>
                  <a:schemeClr val="accent1">
                    <a:lumMod val="75000"/>
                  </a:schemeClr>
                </a:solidFill>
                <a:latin typeface="Abadi" panose="020B0604020104020204" pitchFamily="34" charset="0"/>
              </a:rPr>
              <a:t>oÿ</a:t>
            </a:r>
            <a:r>
              <a:rPr lang="en-US" sz="1200" dirty="0">
                <a:solidFill>
                  <a:schemeClr val="accent1">
                    <a:lumMod val="75000"/>
                  </a:schemeClr>
                </a:solidFill>
                <a:latin typeface="Abadi" panose="020B0604020104020204" pitchFamily="34" charset="0"/>
              </a:rPr>
              <a:t> </a:t>
            </a:r>
            <a:r>
              <a:rPr lang="en-US" sz="1200" dirty="0" err="1">
                <a:solidFill>
                  <a:schemeClr val="accent1">
                    <a:lumMod val="75000"/>
                  </a:schemeClr>
                </a:solidFill>
                <a:latin typeface="Abadi" panose="020B0604020104020204" pitchFamily="34" charset="0"/>
              </a:rPr>
              <a:t>Āroup</a:t>
            </a:r>
            <a:r>
              <a:rPr lang="en-US" sz="1200" dirty="0">
                <a:solidFill>
                  <a:schemeClr val="accent1">
                    <a:lumMod val="75000"/>
                  </a:schemeClr>
                </a:solidFill>
                <a:latin typeface="Abadi" panose="020B0604020104020204" pitchFamily="34" charset="0"/>
              </a:rPr>
              <a:t>. ● </a:t>
            </a:r>
            <a:r>
              <a:rPr lang="en-US" sz="1200" dirty="0" err="1">
                <a:solidFill>
                  <a:schemeClr val="accent1">
                    <a:lumMod val="75000"/>
                  </a:schemeClr>
                </a:solidFill>
                <a:latin typeface="Abadi" panose="020B0604020104020204" pitchFamily="34" charset="0"/>
              </a:rPr>
              <a:t>adr</a:t>
            </a:r>
            <a:r>
              <a:rPr lang="en-US" sz="1200" dirty="0">
                <a:solidFill>
                  <a:schemeClr val="accent1">
                    <a:lumMod val="75000"/>
                  </a:schemeClr>
                </a:solidFill>
                <a:latin typeface="Abadi" panose="020B0604020104020204" pitchFamily="34" charset="0"/>
              </a:rPr>
              <a:t> : </a:t>
            </a:r>
            <a:r>
              <a:rPr lang="en-US" sz="1200" dirty="0" err="1">
                <a:solidFill>
                  <a:schemeClr val="accent1">
                    <a:lumMod val="75000"/>
                  </a:schemeClr>
                </a:solidFill>
                <a:latin typeface="Abadi" panose="020B0604020104020204" pitchFamily="34" charset="0"/>
              </a:rPr>
              <a:t>averaĀe</a:t>
            </a:r>
            <a:r>
              <a:rPr lang="en-US" sz="1200" dirty="0">
                <a:solidFill>
                  <a:schemeClr val="accent1">
                    <a:lumMod val="75000"/>
                  </a:schemeClr>
                </a:solidFill>
                <a:latin typeface="Abadi" panose="020B0604020104020204" pitchFamily="34" charset="0"/>
              </a:rPr>
              <a:t> daily rate. </a:t>
            </a:r>
          </a:p>
          <a:p>
            <a:pPr marL="0" lvl="0" indent="0" algn="l" rtl="0">
              <a:spcBef>
                <a:spcPts val="0"/>
              </a:spcBef>
              <a:spcAft>
                <a:spcPts val="0"/>
              </a:spcAft>
              <a:buNone/>
            </a:pPr>
            <a:r>
              <a:rPr lang="en-US" sz="1200" dirty="0">
                <a:solidFill>
                  <a:schemeClr val="accent1">
                    <a:lumMod val="75000"/>
                  </a:schemeClr>
                </a:solidFill>
                <a:latin typeface="Abadi" panose="020B0604020104020204" pitchFamily="34" charset="0"/>
              </a:rPr>
              <a:t>● </a:t>
            </a:r>
            <a:r>
              <a:rPr lang="en-US" sz="1200" dirty="0" err="1">
                <a:solidFill>
                  <a:schemeClr val="accent1">
                    <a:lumMod val="75000"/>
                  </a:schemeClr>
                </a:solidFill>
                <a:latin typeface="Abadi" panose="020B0604020104020204" pitchFamily="34" charset="0"/>
              </a:rPr>
              <a:t>reservation_status_date</a:t>
            </a:r>
            <a:r>
              <a:rPr lang="en-US" sz="1200" dirty="0">
                <a:solidFill>
                  <a:schemeClr val="accent1">
                    <a:lumMod val="75000"/>
                  </a:schemeClr>
                </a:solidFill>
                <a:latin typeface="Abadi" panose="020B0604020104020204" pitchFamily="34" charset="0"/>
              </a:rPr>
              <a:t> : </a:t>
            </a:r>
            <a:r>
              <a:rPr lang="en-US" sz="1200" dirty="0" err="1">
                <a:solidFill>
                  <a:schemeClr val="accent1">
                    <a:lumMod val="75000"/>
                  </a:schemeClr>
                </a:solidFill>
                <a:latin typeface="Abadi" panose="020B0604020104020204" pitchFamily="34" charset="0"/>
              </a:rPr>
              <a:t>inÿormation</a:t>
            </a:r>
            <a:r>
              <a:rPr lang="en-US" sz="1200" dirty="0">
                <a:solidFill>
                  <a:schemeClr val="accent1">
                    <a:lumMod val="75000"/>
                  </a:schemeClr>
                </a:solidFill>
                <a:latin typeface="Abadi" panose="020B0604020104020204" pitchFamily="34" charset="0"/>
              </a:rPr>
              <a:t> </a:t>
            </a:r>
            <a:r>
              <a:rPr lang="en-US" sz="1200" dirty="0" err="1">
                <a:solidFill>
                  <a:schemeClr val="accent1">
                    <a:lumMod val="75000"/>
                  </a:schemeClr>
                </a:solidFill>
                <a:latin typeface="Abadi" panose="020B0604020104020204" pitchFamily="34" charset="0"/>
              </a:rPr>
              <a:t>reĀardinĀ</a:t>
            </a:r>
            <a:r>
              <a:rPr lang="en-US" sz="1200" dirty="0">
                <a:solidFill>
                  <a:schemeClr val="accent1">
                    <a:lumMod val="75000"/>
                  </a:schemeClr>
                </a:solidFill>
                <a:latin typeface="Abadi" panose="020B0604020104020204" pitchFamily="34" charset="0"/>
              </a:rPr>
              <a:t> date </a:t>
            </a:r>
            <a:r>
              <a:rPr lang="en-US" sz="1200" dirty="0" err="1">
                <a:solidFill>
                  <a:schemeClr val="accent1">
                    <a:lumMod val="75000"/>
                  </a:schemeClr>
                </a:solidFill>
                <a:latin typeface="Abadi" panose="020B0604020104020204" pitchFamily="34" charset="0"/>
              </a:rPr>
              <a:t>oÿ</a:t>
            </a:r>
            <a:r>
              <a:rPr lang="en-US" sz="1200" dirty="0">
                <a:solidFill>
                  <a:schemeClr val="accent1">
                    <a:lumMod val="75000"/>
                  </a:schemeClr>
                </a:solidFill>
                <a:latin typeface="Abadi" panose="020B0604020104020204" pitchFamily="34" charset="0"/>
              </a:rPr>
              <a:t> check in/check out</a:t>
            </a:r>
            <a:endParaRPr sz="1200" dirty="0">
              <a:solidFill>
                <a:schemeClr val="accent1">
                  <a:lumMod val="75000"/>
                </a:schemeClr>
              </a:solidFill>
              <a:latin typeface="Abadi" panose="020B0604020104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334000"/>
            <a:ext cx="8520600" cy="44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1" dirty="0" err="1">
                <a:solidFill>
                  <a:srgbClr val="C00000"/>
                </a:solidFill>
                <a:latin typeface="+mj-lt"/>
              </a:rPr>
              <a:t>Preprocessing</a:t>
            </a:r>
            <a:r>
              <a:rPr lang="en-IN" b="1" dirty="0">
                <a:solidFill>
                  <a:srgbClr val="C00000"/>
                </a:solidFill>
                <a:latin typeface="+mj-lt"/>
              </a:rPr>
              <a:t> few </a:t>
            </a:r>
            <a:r>
              <a:rPr lang="en-IN" b="1" dirty="0" err="1">
                <a:solidFill>
                  <a:srgbClr val="C00000"/>
                </a:solidFill>
                <a:latin typeface="+mj-lt"/>
              </a:rPr>
              <a:t>coloumns</a:t>
            </a:r>
            <a:endParaRPr b="1" dirty="0">
              <a:solidFill>
                <a:srgbClr val="C00000"/>
              </a:solidFill>
              <a:latin typeface="+mj-lt"/>
            </a:endParaRPr>
          </a:p>
        </p:txBody>
      </p:sp>
      <p:sp>
        <p:nvSpPr>
          <p:cNvPr id="87" name="Google Shape;87;p18"/>
          <p:cNvSpPr txBox="1"/>
          <p:nvPr/>
        </p:nvSpPr>
        <p:spPr>
          <a:xfrm>
            <a:off x="399649" y="1013876"/>
            <a:ext cx="5116731" cy="1931692"/>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US" sz="1600" dirty="0"/>
              <a:t>Combining </a:t>
            </a:r>
            <a:r>
              <a:rPr lang="en-US" sz="1600" dirty="0" err="1"/>
              <a:t>reserved_room_type</a:t>
            </a:r>
            <a:r>
              <a:rPr lang="en-US" sz="1600" dirty="0"/>
              <a:t> and </a:t>
            </a:r>
            <a:r>
              <a:rPr lang="en-US" sz="1600" dirty="0" err="1"/>
              <a:t>assigned_room_type</a:t>
            </a:r>
            <a:r>
              <a:rPr lang="en-US" sz="1600" dirty="0"/>
              <a:t> to a single column to check weather the room that booked was assigned or not. </a:t>
            </a:r>
          </a:p>
          <a:p>
            <a:pPr marL="457200" lvl="0" indent="0" algn="l" rtl="0">
              <a:spcBef>
                <a:spcPts val="0"/>
              </a:spcBef>
              <a:spcAft>
                <a:spcPts val="0"/>
              </a:spcAft>
              <a:buNone/>
            </a:pPr>
            <a:r>
              <a:rPr lang="en-US" sz="1600" dirty="0"/>
              <a:t>● Reserved room == Assigned room ---&gt; 1 </a:t>
            </a:r>
          </a:p>
          <a:p>
            <a:pPr marL="457200" lvl="0" indent="0" algn="l" rtl="0">
              <a:spcBef>
                <a:spcPts val="0"/>
              </a:spcBef>
              <a:spcAft>
                <a:spcPts val="0"/>
              </a:spcAft>
              <a:buNone/>
            </a:pPr>
            <a:r>
              <a:rPr lang="en-US" sz="1600" dirty="0"/>
              <a:t>● Reserved room != Assigned room ---&gt; 0</a:t>
            </a:r>
            <a:endParaRPr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p:nvPr/>
        </p:nvSpPr>
        <p:spPr>
          <a:xfrm>
            <a:off x="390600" y="184645"/>
            <a:ext cx="1010980" cy="555000"/>
          </a:xfrm>
          <a:prstGeom prst="rect">
            <a:avLst/>
          </a:prstGeom>
          <a:noFill/>
          <a:ln>
            <a:noFill/>
          </a:ln>
        </p:spPr>
        <p:txBody>
          <a:bodyPr spcFirstLastPara="1" wrap="square" lIns="91425" tIns="91425" rIns="91425" bIns="91425" anchor="t" anchorCtr="0">
            <a:noAutofit/>
          </a:bodyPr>
          <a:lstStyle/>
          <a:p>
            <a:pPr marL="152400" lvl="0" algn="l" rtl="0">
              <a:spcBef>
                <a:spcPts val="0"/>
              </a:spcBef>
              <a:spcAft>
                <a:spcPts val="0"/>
              </a:spcAft>
              <a:buClr>
                <a:srgbClr val="1A4C9E"/>
              </a:buClr>
              <a:buSzPts val="1200"/>
            </a:pPr>
            <a:r>
              <a:rPr lang="en-IN" sz="2400" b="1" dirty="0">
                <a:solidFill>
                  <a:srgbClr val="C00000"/>
                </a:solidFill>
              </a:rPr>
              <a:t>EDA</a:t>
            </a:r>
            <a:endParaRPr sz="2400" b="1" dirty="0">
              <a:solidFill>
                <a:srgbClr val="C00000"/>
              </a:solidFill>
            </a:endParaRPr>
          </a:p>
        </p:txBody>
      </p:sp>
      <p:sp>
        <p:nvSpPr>
          <p:cNvPr id="96" name="Google Shape;96;p19"/>
          <p:cNvSpPr txBox="1"/>
          <p:nvPr/>
        </p:nvSpPr>
        <p:spPr>
          <a:xfrm>
            <a:off x="390600" y="4440425"/>
            <a:ext cx="8298000" cy="5550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endParaRPr sz="1200" dirty="0"/>
          </a:p>
        </p:txBody>
      </p:sp>
      <p:sp>
        <p:nvSpPr>
          <p:cNvPr id="2" name="Title 1">
            <a:extLst>
              <a:ext uri="{FF2B5EF4-FFF2-40B4-BE49-F238E27FC236}">
                <a16:creationId xmlns:a16="http://schemas.microsoft.com/office/drawing/2014/main" id="{848E5D8F-83A0-43BF-8F2F-70EE18D3EDEB}"/>
              </a:ext>
            </a:extLst>
          </p:cNvPr>
          <p:cNvSpPr>
            <a:spLocks noGrp="1"/>
          </p:cNvSpPr>
          <p:nvPr>
            <p:ph type="title"/>
          </p:nvPr>
        </p:nvSpPr>
        <p:spPr>
          <a:xfrm>
            <a:off x="2758191" y="247337"/>
            <a:ext cx="5044190" cy="771993"/>
          </a:xfrm>
        </p:spPr>
        <p:txBody>
          <a:bodyPr>
            <a:noAutofit/>
          </a:bodyPr>
          <a:lstStyle/>
          <a:p>
            <a:pPr marL="285750" indent="-285750">
              <a:buFont typeface="Arial" panose="020B0604020202020204" pitchFamily="34" charset="0"/>
              <a:buChar char="•"/>
            </a:pPr>
            <a:r>
              <a:rPr lang="en-US" sz="1400" dirty="0">
                <a:solidFill>
                  <a:schemeClr val="accent1">
                    <a:lumMod val="50000"/>
                  </a:schemeClr>
                </a:solidFill>
              </a:rPr>
              <a:t>As clear from the pie-charts 66% booking are from City Hotels and 34% is from Resort Hotel</a:t>
            </a:r>
            <a:endParaRPr lang="en-IN" sz="1400" dirty="0">
              <a:solidFill>
                <a:schemeClr val="accent1">
                  <a:lumMod val="50000"/>
                </a:schemeClr>
              </a:solidFill>
            </a:endParaRPr>
          </a:p>
        </p:txBody>
      </p:sp>
      <p:pic>
        <p:nvPicPr>
          <p:cNvPr id="3" name="Picture 2">
            <a:extLst>
              <a:ext uri="{FF2B5EF4-FFF2-40B4-BE49-F238E27FC236}">
                <a16:creationId xmlns:a16="http://schemas.microsoft.com/office/drawing/2014/main" id="{D12A621E-7460-4DA2-B078-1E0778ACC672}"/>
              </a:ext>
            </a:extLst>
          </p:cNvPr>
          <p:cNvPicPr>
            <a:picLocks noChangeAspect="1"/>
          </p:cNvPicPr>
          <p:nvPr/>
        </p:nvPicPr>
        <p:blipFill>
          <a:blip r:embed="rId3"/>
          <a:stretch>
            <a:fillRect/>
          </a:stretch>
        </p:blipFill>
        <p:spPr>
          <a:xfrm>
            <a:off x="314793" y="1768839"/>
            <a:ext cx="3687581" cy="3374661"/>
          </a:xfrm>
          <a:prstGeom prst="rect">
            <a:avLst/>
          </a:prstGeom>
        </p:spPr>
      </p:pic>
      <p:pic>
        <p:nvPicPr>
          <p:cNvPr id="1026" name="Picture 2">
            <a:extLst>
              <a:ext uri="{FF2B5EF4-FFF2-40B4-BE49-F238E27FC236}">
                <a16:creationId xmlns:a16="http://schemas.microsoft.com/office/drawing/2014/main" id="{30AD0ECC-7DE4-4E8B-9814-36BAF3E8E3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1999" y="1836294"/>
            <a:ext cx="4257207" cy="33746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2" name="Title 1">
            <a:extLst>
              <a:ext uri="{FF2B5EF4-FFF2-40B4-BE49-F238E27FC236}">
                <a16:creationId xmlns:a16="http://schemas.microsoft.com/office/drawing/2014/main" id="{C5AF1E11-DFF4-41E5-B9CF-AAB60D6CF643}"/>
              </a:ext>
            </a:extLst>
          </p:cNvPr>
          <p:cNvSpPr>
            <a:spLocks noGrp="1"/>
          </p:cNvSpPr>
          <p:nvPr>
            <p:ph type="title"/>
          </p:nvPr>
        </p:nvSpPr>
        <p:spPr>
          <a:xfrm>
            <a:off x="311700" y="445025"/>
            <a:ext cx="8520600" cy="572700"/>
          </a:xfrm>
        </p:spPr>
        <p:txBody>
          <a:bodyPr wrap="square" anchor="t">
            <a:normAutofit/>
          </a:bodyPr>
          <a:lstStyle/>
          <a:p>
            <a:pPr>
              <a:lnSpc>
                <a:spcPct val="90000"/>
              </a:lnSpc>
            </a:pPr>
            <a:r>
              <a:rPr lang="en-US" dirty="0" err="1">
                <a:solidFill>
                  <a:srgbClr val="C00000"/>
                </a:solidFill>
              </a:rPr>
              <a:t>Analysing</a:t>
            </a:r>
            <a:r>
              <a:rPr lang="en-US" dirty="0">
                <a:solidFill>
                  <a:srgbClr val="C00000"/>
                </a:solidFill>
              </a:rPr>
              <a:t> Different population of visitor in hotels</a:t>
            </a:r>
            <a:endParaRPr lang="en-IN" dirty="0">
              <a:solidFill>
                <a:srgbClr val="C00000"/>
              </a:solidFill>
            </a:endParaRPr>
          </a:p>
        </p:txBody>
      </p:sp>
      <p:sp>
        <p:nvSpPr>
          <p:cNvPr id="7" name="Text Placeholder 2">
            <a:extLst>
              <a:ext uri="{FF2B5EF4-FFF2-40B4-BE49-F238E27FC236}">
                <a16:creationId xmlns:a16="http://schemas.microsoft.com/office/drawing/2014/main" id="{A36AC920-1649-2474-D5D4-FE8486F13E25}"/>
              </a:ext>
            </a:extLst>
          </p:cNvPr>
          <p:cNvSpPr>
            <a:spLocks noGrp="1"/>
          </p:cNvSpPr>
          <p:nvPr>
            <p:ph type="body" idx="1"/>
          </p:nvPr>
        </p:nvSpPr>
        <p:spPr>
          <a:xfrm>
            <a:off x="311700" y="1017725"/>
            <a:ext cx="8520600" cy="1013442"/>
          </a:xfrm>
        </p:spPr>
        <p:txBody>
          <a:bodyPr>
            <a:normAutofit/>
          </a:bodyPr>
          <a:lstStyle/>
          <a:p>
            <a:r>
              <a:rPr lang="en-US" sz="1400" dirty="0">
                <a:solidFill>
                  <a:schemeClr val="accent1">
                    <a:lumMod val="50000"/>
                  </a:schemeClr>
                </a:solidFill>
              </a:rPr>
              <a:t>One </a:t>
            </a:r>
            <a:r>
              <a:rPr lang="en-US" sz="1400" dirty="0" err="1">
                <a:solidFill>
                  <a:schemeClr val="accent1">
                    <a:lumMod val="50000"/>
                  </a:schemeClr>
                </a:solidFill>
              </a:rPr>
              <a:t>thinĀ</a:t>
            </a:r>
            <a:r>
              <a:rPr lang="en-US" sz="1400" dirty="0">
                <a:solidFill>
                  <a:schemeClr val="accent1">
                    <a:lumMod val="50000"/>
                  </a:schemeClr>
                </a:solidFill>
              </a:rPr>
              <a:t> is clear that our </a:t>
            </a:r>
            <a:r>
              <a:rPr lang="en-US" sz="1400" dirty="0" err="1">
                <a:solidFill>
                  <a:schemeClr val="accent1">
                    <a:lumMod val="50000"/>
                  </a:schemeClr>
                </a:solidFill>
              </a:rPr>
              <a:t>tarĀet</a:t>
            </a:r>
            <a:r>
              <a:rPr lang="en-US" sz="1400" dirty="0">
                <a:solidFill>
                  <a:schemeClr val="accent1">
                    <a:lumMod val="50000"/>
                  </a:schemeClr>
                </a:solidFill>
              </a:rPr>
              <a:t> audience and most majority population are adults. </a:t>
            </a:r>
          </a:p>
          <a:p>
            <a:r>
              <a:rPr lang="en-US" sz="1400" dirty="0">
                <a:solidFill>
                  <a:schemeClr val="accent1">
                    <a:lumMod val="50000"/>
                  </a:schemeClr>
                </a:solidFill>
              </a:rPr>
              <a:t>And by pair we have </a:t>
            </a:r>
            <a:r>
              <a:rPr lang="en-US" sz="1400" dirty="0" err="1">
                <a:solidFill>
                  <a:schemeClr val="accent1">
                    <a:lumMod val="50000"/>
                  </a:schemeClr>
                </a:solidFill>
              </a:rPr>
              <a:t>Āive</a:t>
            </a:r>
            <a:r>
              <a:rPr lang="en-US" sz="1400" dirty="0">
                <a:solidFill>
                  <a:schemeClr val="accent1">
                    <a:lumMod val="50000"/>
                  </a:schemeClr>
                </a:solidFill>
              </a:rPr>
              <a:t> out a hypothesis </a:t>
            </a:r>
            <a:r>
              <a:rPr lang="en-US" sz="1400" dirty="0" err="1">
                <a:solidFill>
                  <a:schemeClr val="accent1">
                    <a:lumMod val="50000"/>
                  </a:schemeClr>
                </a:solidFill>
              </a:rPr>
              <a:t>oÿ</a:t>
            </a:r>
            <a:r>
              <a:rPr lang="en-US" sz="1400" dirty="0">
                <a:solidFill>
                  <a:schemeClr val="accent1">
                    <a:lumMod val="50000"/>
                  </a:schemeClr>
                </a:solidFill>
              </a:rPr>
              <a:t> couples and </a:t>
            </a:r>
            <a:r>
              <a:rPr lang="en-US" sz="1400" dirty="0" err="1">
                <a:solidFill>
                  <a:schemeClr val="accent1">
                    <a:lumMod val="50000"/>
                  </a:schemeClr>
                </a:solidFill>
              </a:rPr>
              <a:t>younĀsters</a:t>
            </a:r>
            <a:r>
              <a:rPr lang="en-US" sz="1400" dirty="0">
                <a:solidFill>
                  <a:schemeClr val="accent1">
                    <a:lumMod val="50000"/>
                  </a:schemeClr>
                </a:solidFill>
              </a:rPr>
              <a:t> </a:t>
            </a:r>
          </a:p>
          <a:p>
            <a:r>
              <a:rPr lang="en-US" sz="1400" dirty="0">
                <a:solidFill>
                  <a:schemeClr val="accent1">
                    <a:lumMod val="50000"/>
                  </a:schemeClr>
                </a:solidFill>
              </a:rPr>
              <a:t>people with children and baby have no specific choices </a:t>
            </a:r>
            <a:r>
              <a:rPr lang="en-US" sz="1400" dirty="0" err="1">
                <a:solidFill>
                  <a:schemeClr val="accent1">
                    <a:lumMod val="50000"/>
                  </a:schemeClr>
                </a:solidFill>
              </a:rPr>
              <a:t>oÿ</a:t>
            </a:r>
            <a:r>
              <a:rPr lang="en-US" sz="1400" dirty="0">
                <a:solidFill>
                  <a:schemeClr val="accent1">
                    <a:lumMod val="50000"/>
                  </a:schemeClr>
                </a:solidFill>
              </a:rPr>
              <a:t> the type </a:t>
            </a:r>
            <a:r>
              <a:rPr lang="en-US" sz="1400" dirty="0" err="1">
                <a:solidFill>
                  <a:schemeClr val="accent1">
                    <a:lumMod val="50000"/>
                  </a:schemeClr>
                </a:solidFill>
              </a:rPr>
              <a:t>oÿ</a:t>
            </a:r>
            <a:r>
              <a:rPr lang="en-US" sz="1400" dirty="0">
                <a:solidFill>
                  <a:schemeClr val="accent1">
                    <a:lumMod val="50000"/>
                  </a:schemeClr>
                </a:solidFill>
              </a:rPr>
              <a:t> hotels.</a:t>
            </a:r>
          </a:p>
        </p:txBody>
      </p:sp>
      <p:pic>
        <p:nvPicPr>
          <p:cNvPr id="2050" name="Picture 2">
            <a:extLst>
              <a:ext uri="{FF2B5EF4-FFF2-40B4-BE49-F238E27FC236}">
                <a16:creationId xmlns:a16="http://schemas.microsoft.com/office/drawing/2014/main" id="{1A70D206-4075-4837-AB52-2E5FFDCB1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2" y="2360952"/>
            <a:ext cx="2795665" cy="23375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E74DF7A-E4DA-4F3C-B7AC-3B93E3355A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3023" y="2444338"/>
            <a:ext cx="2915588" cy="23375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7C5B8E9-0C47-4E77-A61B-6F226E524B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1076" y="2444338"/>
            <a:ext cx="2795665" cy="23375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p:nvPr/>
        </p:nvSpPr>
        <p:spPr>
          <a:xfrm>
            <a:off x="273825" y="170225"/>
            <a:ext cx="2371939" cy="492412"/>
          </a:xfrm>
          <a:prstGeom prst="rect">
            <a:avLst/>
          </a:prstGeom>
          <a:noFill/>
          <a:ln>
            <a:noFill/>
          </a:ln>
        </p:spPr>
        <p:txBody>
          <a:bodyPr spcFirstLastPara="1" wrap="square" lIns="91425" tIns="91425" rIns="91425" bIns="91425" anchor="t" anchorCtr="0">
            <a:spAutoFit/>
          </a:bodyPr>
          <a:lstStyle/>
          <a:p>
            <a:pPr marL="152400" lvl="0" algn="l" rtl="0">
              <a:spcBef>
                <a:spcPts val="0"/>
              </a:spcBef>
              <a:spcAft>
                <a:spcPts val="0"/>
              </a:spcAft>
              <a:buClr>
                <a:srgbClr val="1A4C9E"/>
              </a:buClr>
              <a:buSzPts val="1200"/>
            </a:pPr>
            <a:r>
              <a:rPr lang="en-IN" sz="2000" dirty="0">
                <a:solidFill>
                  <a:srgbClr val="C00000"/>
                </a:solidFill>
              </a:rPr>
              <a:t>Arrival Trends</a:t>
            </a:r>
            <a:endParaRPr sz="2000" dirty="0">
              <a:solidFill>
                <a:srgbClr val="C00000"/>
              </a:solidFill>
            </a:endParaRPr>
          </a:p>
        </p:txBody>
      </p:sp>
      <p:sp>
        <p:nvSpPr>
          <p:cNvPr id="2" name="Title 1">
            <a:extLst>
              <a:ext uri="{FF2B5EF4-FFF2-40B4-BE49-F238E27FC236}">
                <a16:creationId xmlns:a16="http://schemas.microsoft.com/office/drawing/2014/main" id="{B4CFA04E-1621-4D90-8C3B-EB691FB6DDD7}"/>
              </a:ext>
            </a:extLst>
          </p:cNvPr>
          <p:cNvSpPr>
            <a:spLocks noGrp="1"/>
          </p:cNvSpPr>
          <p:nvPr>
            <p:ph type="title"/>
          </p:nvPr>
        </p:nvSpPr>
        <p:spPr>
          <a:xfrm>
            <a:off x="2870616" y="170225"/>
            <a:ext cx="5541959" cy="961532"/>
          </a:xfrm>
        </p:spPr>
        <p:txBody>
          <a:bodyPr>
            <a:normAutofit/>
          </a:bodyPr>
          <a:lstStyle/>
          <a:p>
            <a:pPr algn="l"/>
            <a:r>
              <a:rPr lang="en-US" sz="1400" dirty="0">
                <a:solidFill>
                  <a:schemeClr val="accent1">
                    <a:lumMod val="75000"/>
                  </a:schemeClr>
                </a:solidFill>
              </a:rPr>
              <a:t>● 2016 was the year where the most hotel </a:t>
            </a:r>
            <a:r>
              <a:rPr lang="en-US" sz="1400" dirty="0" err="1">
                <a:solidFill>
                  <a:schemeClr val="accent1">
                    <a:lumMod val="75000"/>
                  </a:schemeClr>
                </a:solidFill>
              </a:rPr>
              <a:t>bookinĀ</a:t>
            </a:r>
            <a:r>
              <a:rPr lang="en-US" sz="1400" dirty="0">
                <a:solidFill>
                  <a:schemeClr val="accent1">
                    <a:lumMod val="75000"/>
                  </a:schemeClr>
                </a:solidFill>
              </a:rPr>
              <a:t> would have take taken place.</a:t>
            </a:r>
            <a:br>
              <a:rPr lang="en-US" sz="1400" dirty="0">
                <a:solidFill>
                  <a:schemeClr val="accent1">
                    <a:lumMod val="75000"/>
                  </a:schemeClr>
                </a:solidFill>
              </a:rPr>
            </a:br>
            <a:r>
              <a:rPr lang="en-US" sz="1400" dirty="0">
                <a:solidFill>
                  <a:schemeClr val="accent1">
                    <a:lumMod val="75000"/>
                  </a:schemeClr>
                </a:solidFill>
              </a:rPr>
              <a:t>● Most </a:t>
            </a:r>
            <a:r>
              <a:rPr lang="en-US" sz="1400" dirty="0" err="1">
                <a:solidFill>
                  <a:schemeClr val="accent1">
                    <a:lumMod val="75000"/>
                  </a:schemeClr>
                </a:solidFill>
              </a:rPr>
              <a:t>bookinĀ</a:t>
            </a:r>
            <a:r>
              <a:rPr lang="en-US" sz="1400" dirty="0">
                <a:solidFill>
                  <a:schemeClr val="accent1">
                    <a:lumMod val="75000"/>
                  </a:schemeClr>
                </a:solidFill>
              </a:rPr>
              <a:t> spikes </a:t>
            </a:r>
            <a:r>
              <a:rPr lang="en-US" sz="1400" dirty="0" err="1">
                <a:solidFill>
                  <a:schemeClr val="accent1">
                    <a:lumMod val="75000"/>
                  </a:schemeClr>
                </a:solidFill>
              </a:rPr>
              <a:t>durinĀ</a:t>
            </a:r>
            <a:r>
              <a:rPr lang="en-US" sz="1400" dirty="0">
                <a:solidFill>
                  <a:schemeClr val="accent1">
                    <a:lumMod val="75000"/>
                  </a:schemeClr>
                </a:solidFill>
              </a:rPr>
              <a:t> the summer season.</a:t>
            </a:r>
            <a:endParaRPr lang="en-IN" sz="1400" dirty="0">
              <a:solidFill>
                <a:schemeClr val="accent1">
                  <a:lumMod val="75000"/>
                </a:schemeClr>
              </a:solidFill>
            </a:endParaRPr>
          </a:p>
        </p:txBody>
      </p:sp>
      <p:pic>
        <p:nvPicPr>
          <p:cNvPr id="3074" name="Picture 2">
            <a:extLst>
              <a:ext uri="{FF2B5EF4-FFF2-40B4-BE49-F238E27FC236}">
                <a16:creationId xmlns:a16="http://schemas.microsoft.com/office/drawing/2014/main" id="{F180DA97-12F7-4F9C-A7B4-8A1B55E305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774" y="1191716"/>
            <a:ext cx="3200400" cy="401174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081E92A-5AAE-4D20-8D15-A284E47F7B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5056" y="1131757"/>
            <a:ext cx="5418943" cy="3904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1147</Words>
  <Application>Microsoft Office PowerPoint</Application>
  <PresentationFormat>On-screen Show (16:9)</PresentationFormat>
  <Paragraphs>68</Paragraphs>
  <Slides>14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Aharoni</vt:lpstr>
      <vt:lpstr>Abadi Extra Light</vt:lpstr>
      <vt:lpstr>Abadi</vt:lpstr>
      <vt:lpstr>Simple Light</vt:lpstr>
      <vt:lpstr>Capstone Project Airbnb Booking Analysis</vt:lpstr>
      <vt:lpstr>Points for Discussion</vt:lpstr>
      <vt:lpstr>Need for Hotels</vt:lpstr>
      <vt:lpstr>PowerPoint Presentation</vt:lpstr>
      <vt:lpstr>About the Data</vt:lpstr>
      <vt:lpstr>Preprocessing few coloumns</vt:lpstr>
      <vt:lpstr>As clear from the pie-charts 66% booking are from City Hotels and 34% is from Resort Hotel</vt:lpstr>
      <vt:lpstr>Analysing Different population of visitor in hotels</vt:lpstr>
      <vt:lpstr>● 2016 was the year where the most hotel bookinĀ would have take taken place. ● Most bookinĀ spikes durinĀ the summer season.</vt:lpstr>
      <vt:lpstr>PowerPoint Presentation</vt:lpstr>
      <vt:lpstr>Important Insights from the above visualization  1) Our country pie Chart is little messy but we can easily figure out the top countries are from UK, where 41 percent bookings are from PRT (Portugal), 10 percent from GBR (Great Britain), 9 percent from FRA (France) and 7 percent from ESP (Spain).  2) Major market_segments are Online TA and Offline TA/TO (Online/Offline Target audience)  3) Offline TO holds a whooping 82 percent weightage in distribution  4) 75%, 21% are Transient stays and Transient parties respectively (Transient ~ short duration stays). Thus; marketing special less day offer packages for stay and resort for parties for discounted prices will increase the bookings.</vt:lpstr>
      <vt:lpstr>5) The repeated guests are only 3 percent. Hence; this need to be improved - can be through email marketing of discounts or making some kind of membership cards to avail offer if they visit again in certain time period.  6) 88% of the people were assigned the same room of what they have booked rest were assigned something they didn't ask for, this can have negative impact and hence need to be reduced.  7) We see that there are 88 percent hotels which take no deposit fees and thus this may be the reason why there are so many cancellations.</vt:lpstr>
      <vt:lpstr>1. City hotels are in the highest demands and are often booked more due to less 'adr' and many other factors  2. The most bookings is from the country "Portugal". Hence we need to focus more on this country.  3. Families with children have no specific choice among the type of hotel  4. People only book for shorter time, hence package modification and discounts for shorter time should be introduced.  5. There is almost no repeated guest, which can be solved by specific membership discounts and other approaches.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Airbnb Booking Analysis</dc:title>
  <cp:lastModifiedBy>Mihir Bhatia</cp:lastModifiedBy>
  <cp:revision>1</cp:revision>
  <dcterms:modified xsi:type="dcterms:W3CDTF">2022-07-02T12:32:56Z</dcterms:modified>
</cp:coreProperties>
</file>